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Lst>
  <p:notesMasterIdLst>
    <p:notesMasterId r:id="rId29"/>
  </p:notesMasterIdLst>
  <p:sldIdLst>
    <p:sldId id="256" r:id="rId4"/>
    <p:sldId id="257" r:id="rId5"/>
    <p:sldId id="261" r:id="rId6"/>
    <p:sldId id="277" r:id="rId7"/>
    <p:sldId id="273" r:id="rId8"/>
    <p:sldId id="278" r:id="rId9"/>
    <p:sldId id="279" r:id="rId10"/>
    <p:sldId id="282" r:id="rId11"/>
    <p:sldId id="280" r:id="rId12"/>
    <p:sldId id="258" r:id="rId13"/>
    <p:sldId id="283" r:id="rId14"/>
    <p:sldId id="284" r:id="rId15"/>
    <p:sldId id="281" r:id="rId16"/>
    <p:sldId id="285" r:id="rId17"/>
    <p:sldId id="286" r:id="rId18"/>
    <p:sldId id="287" r:id="rId19"/>
    <p:sldId id="298" r:id="rId20"/>
    <p:sldId id="274" r:id="rId21"/>
    <p:sldId id="299" r:id="rId22"/>
    <p:sldId id="291" r:id="rId23"/>
    <p:sldId id="293" r:id="rId24"/>
    <p:sldId id="276" r:id="rId25"/>
    <p:sldId id="297" r:id="rId26"/>
    <p:sldId id="295" r:id="rId27"/>
    <p:sldId id="30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14F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812" autoAdjust="0"/>
  </p:normalViewPr>
  <p:slideViewPr>
    <p:cSldViewPr snapToGrid="0">
      <p:cViewPr varScale="1">
        <p:scale>
          <a:sx n="80" d="100"/>
          <a:sy n="80" d="100"/>
        </p:scale>
        <p:origin x="468" y="-18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2D20F1-260F-411A-AA68-31EB83A43CAF}"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E0DBD-5D97-4908-92B4-EB3C7E648187}" type="slidenum">
              <a:rPr lang="en-US" smtClean="0"/>
              <a:t>‹#›</a:t>
            </a:fld>
            <a:endParaRPr lang="en-US"/>
          </a:p>
        </p:txBody>
      </p:sp>
    </p:spTree>
    <p:extLst>
      <p:ext uri="{BB962C8B-B14F-4D97-AF65-F5344CB8AC3E}">
        <p14:creationId xmlns:p14="http://schemas.microsoft.com/office/powerpoint/2010/main" val="2214185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1E0DBD-5D97-4908-92B4-EB3C7E648187}" type="slidenum">
              <a:rPr lang="en-US" smtClean="0"/>
              <a:t>1</a:t>
            </a:fld>
            <a:endParaRPr lang="en-US"/>
          </a:p>
        </p:txBody>
      </p:sp>
    </p:spTree>
    <p:extLst>
      <p:ext uri="{BB962C8B-B14F-4D97-AF65-F5344CB8AC3E}">
        <p14:creationId xmlns:p14="http://schemas.microsoft.com/office/powerpoint/2010/main" val="2110570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1E0DBD-5D97-4908-92B4-EB3C7E648187}" type="slidenum">
              <a:rPr lang="en-US" smtClean="0"/>
              <a:t>2</a:t>
            </a:fld>
            <a:endParaRPr lang="en-US"/>
          </a:p>
        </p:txBody>
      </p:sp>
    </p:spTree>
    <p:extLst>
      <p:ext uri="{BB962C8B-B14F-4D97-AF65-F5344CB8AC3E}">
        <p14:creationId xmlns:p14="http://schemas.microsoft.com/office/powerpoint/2010/main" val="2814513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1E0DBD-5D97-4908-92B4-EB3C7E648187}" type="slidenum">
              <a:rPr lang="en-US" smtClean="0"/>
              <a:t>3</a:t>
            </a:fld>
            <a:endParaRPr lang="en-US"/>
          </a:p>
        </p:txBody>
      </p:sp>
    </p:spTree>
    <p:extLst>
      <p:ext uri="{BB962C8B-B14F-4D97-AF65-F5344CB8AC3E}">
        <p14:creationId xmlns:p14="http://schemas.microsoft.com/office/powerpoint/2010/main" val="1872560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1E0DBD-5D97-4908-92B4-EB3C7E648187}" type="slidenum">
              <a:rPr lang="en-US" smtClean="0"/>
              <a:t>4</a:t>
            </a:fld>
            <a:endParaRPr lang="en-US"/>
          </a:p>
        </p:txBody>
      </p:sp>
    </p:spTree>
    <p:extLst>
      <p:ext uri="{BB962C8B-B14F-4D97-AF65-F5344CB8AC3E}">
        <p14:creationId xmlns:p14="http://schemas.microsoft.com/office/powerpoint/2010/main" val="3160156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1E0DBD-5D97-4908-92B4-EB3C7E648187}" type="slidenum">
              <a:rPr lang="en-US" smtClean="0"/>
              <a:t>10</a:t>
            </a:fld>
            <a:endParaRPr lang="en-US"/>
          </a:p>
        </p:txBody>
      </p:sp>
    </p:spTree>
    <p:extLst>
      <p:ext uri="{BB962C8B-B14F-4D97-AF65-F5344CB8AC3E}">
        <p14:creationId xmlns:p14="http://schemas.microsoft.com/office/powerpoint/2010/main" val="482637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1E0DBD-5D97-4908-92B4-EB3C7E648187}" type="slidenum">
              <a:rPr lang="en-US" smtClean="0"/>
              <a:t>13</a:t>
            </a:fld>
            <a:endParaRPr lang="en-US"/>
          </a:p>
        </p:txBody>
      </p:sp>
    </p:spTree>
    <p:extLst>
      <p:ext uri="{BB962C8B-B14F-4D97-AF65-F5344CB8AC3E}">
        <p14:creationId xmlns:p14="http://schemas.microsoft.com/office/powerpoint/2010/main" val="228071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FBEDEE2-6E03-431B-88C0-7A179C855721}"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790D5-4D73-49C0-A663-409DD0C8386A}" type="slidenum">
              <a:rPr lang="en-US" smtClean="0"/>
              <a:t>‹#›</a:t>
            </a:fld>
            <a:endParaRPr lang="en-US"/>
          </a:p>
        </p:txBody>
      </p:sp>
    </p:spTree>
    <p:extLst>
      <p:ext uri="{BB962C8B-B14F-4D97-AF65-F5344CB8AC3E}">
        <p14:creationId xmlns:p14="http://schemas.microsoft.com/office/powerpoint/2010/main" val="1231581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BEDEE2-6E03-431B-88C0-7A179C855721}"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790D5-4D73-49C0-A663-409DD0C8386A}" type="slidenum">
              <a:rPr lang="en-US" smtClean="0"/>
              <a:t>‹#›</a:t>
            </a:fld>
            <a:endParaRPr lang="en-US"/>
          </a:p>
        </p:txBody>
      </p:sp>
    </p:spTree>
    <p:extLst>
      <p:ext uri="{BB962C8B-B14F-4D97-AF65-F5344CB8AC3E}">
        <p14:creationId xmlns:p14="http://schemas.microsoft.com/office/powerpoint/2010/main" val="3723575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BEDEE2-6E03-431B-88C0-7A179C855721}"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790D5-4D73-49C0-A663-409DD0C8386A}" type="slidenum">
              <a:rPr lang="en-US" smtClean="0"/>
              <a:t>‹#›</a:t>
            </a:fld>
            <a:endParaRPr lang="en-US"/>
          </a:p>
        </p:txBody>
      </p:sp>
    </p:spTree>
    <p:extLst>
      <p:ext uri="{BB962C8B-B14F-4D97-AF65-F5344CB8AC3E}">
        <p14:creationId xmlns:p14="http://schemas.microsoft.com/office/powerpoint/2010/main" val="2949141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BEDEE2-6E03-431B-88C0-7A179C855721}"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D790D5-4D73-49C0-A663-409DD0C8386A}" type="slidenum">
              <a:rPr lang="en-US" smtClean="0"/>
              <a:t>‹#›</a:t>
            </a:fld>
            <a:endParaRPr lang="en-US"/>
          </a:p>
        </p:txBody>
      </p:sp>
    </p:spTree>
    <p:extLst>
      <p:ext uri="{BB962C8B-B14F-4D97-AF65-F5344CB8AC3E}">
        <p14:creationId xmlns:p14="http://schemas.microsoft.com/office/powerpoint/2010/main" val="561338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BEDEE2-6E03-431B-88C0-7A179C855721}" type="datetimeFigureOut">
              <a:rPr lang="en-US" smtClean="0"/>
              <a:t>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D790D5-4D73-49C0-A663-409DD0C8386A}" type="slidenum">
              <a:rPr lang="en-US" smtClean="0"/>
              <a:t>‹#›</a:t>
            </a:fld>
            <a:endParaRPr lang="en-US"/>
          </a:p>
        </p:txBody>
      </p:sp>
    </p:spTree>
    <p:extLst>
      <p:ext uri="{BB962C8B-B14F-4D97-AF65-F5344CB8AC3E}">
        <p14:creationId xmlns:p14="http://schemas.microsoft.com/office/powerpoint/2010/main" val="2200353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BEDEE2-6E03-431B-88C0-7A179C855721}" type="datetimeFigureOut">
              <a:rPr lang="en-US" smtClean="0"/>
              <a:t>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D790D5-4D73-49C0-A663-409DD0C8386A}" type="slidenum">
              <a:rPr lang="en-US" smtClean="0"/>
              <a:t>‹#›</a:t>
            </a:fld>
            <a:endParaRPr lang="en-US"/>
          </a:p>
        </p:txBody>
      </p:sp>
    </p:spTree>
    <p:extLst>
      <p:ext uri="{BB962C8B-B14F-4D97-AF65-F5344CB8AC3E}">
        <p14:creationId xmlns:p14="http://schemas.microsoft.com/office/powerpoint/2010/main" val="1147517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EDEE2-6E03-431B-88C0-7A179C855721}" type="datetimeFigureOut">
              <a:rPr lang="en-US" smtClean="0"/>
              <a:t>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D790D5-4D73-49C0-A663-409DD0C8386A}" type="slidenum">
              <a:rPr lang="en-US" smtClean="0"/>
              <a:t>‹#›</a:t>
            </a:fld>
            <a:endParaRPr lang="en-US"/>
          </a:p>
        </p:txBody>
      </p:sp>
    </p:spTree>
    <p:extLst>
      <p:ext uri="{BB962C8B-B14F-4D97-AF65-F5344CB8AC3E}">
        <p14:creationId xmlns:p14="http://schemas.microsoft.com/office/powerpoint/2010/main" val="741434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BEDEE2-6E03-431B-88C0-7A179C855721}"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D790D5-4D73-49C0-A663-409DD0C8386A}" type="slidenum">
              <a:rPr lang="en-US" smtClean="0"/>
              <a:t>‹#›</a:t>
            </a:fld>
            <a:endParaRPr lang="en-US"/>
          </a:p>
        </p:txBody>
      </p:sp>
    </p:spTree>
    <p:extLst>
      <p:ext uri="{BB962C8B-B14F-4D97-AF65-F5344CB8AC3E}">
        <p14:creationId xmlns:p14="http://schemas.microsoft.com/office/powerpoint/2010/main" val="1403162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BEDEE2-6E03-431B-88C0-7A179C855721}"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D790D5-4D73-49C0-A663-409DD0C8386A}" type="slidenum">
              <a:rPr lang="en-US" smtClean="0"/>
              <a:t>‹#›</a:t>
            </a:fld>
            <a:endParaRPr lang="en-US"/>
          </a:p>
        </p:txBody>
      </p:sp>
    </p:spTree>
    <p:extLst>
      <p:ext uri="{BB962C8B-B14F-4D97-AF65-F5344CB8AC3E}">
        <p14:creationId xmlns:p14="http://schemas.microsoft.com/office/powerpoint/2010/main" val="3831825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BEDEE2-6E03-431B-88C0-7A179C855721}"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790D5-4D73-49C0-A663-409DD0C8386A}" type="slidenum">
              <a:rPr lang="en-US" smtClean="0"/>
              <a:t>‹#›</a:t>
            </a:fld>
            <a:endParaRPr lang="en-US"/>
          </a:p>
        </p:txBody>
      </p:sp>
    </p:spTree>
    <p:extLst>
      <p:ext uri="{BB962C8B-B14F-4D97-AF65-F5344CB8AC3E}">
        <p14:creationId xmlns:p14="http://schemas.microsoft.com/office/powerpoint/2010/main" val="1745322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BEDEE2-6E03-431B-88C0-7A179C855721}"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790D5-4D73-49C0-A663-409DD0C8386A}" type="slidenum">
              <a:rPr lang="en-US" smtClean="0"/>
              <a:t>‹#›</a:t>
            </a:fld>
            <a:endParaRPr lang="en-US"/>
          </a:p>
        </p:txBody>
      </p:sp>
    </p:spTree>
    <p:extLst>
      <p:ext uri="{BB962C8B-B14F-4D97-AF65-F5344CB8AC3E}">
        <p14:creationId xmlns:p14="http://schemas.microsoft.com/office/powerpoint/2010/main" val="2960999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295662-2DF7-4E32-829A-17C9F4C35CB2}"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30BC7-571C-4AA6-94AD-68C109D2BA7C}" type="slidenum">
              <a:rPr lang="en-US" smtClean="0"/>
              <a:t>‹#›</a:t>
            </a:fld>
            <a:endParaRPr lang="en-US"/>
          </a:p>
        </p:txBody>
      </p:sp>
    </p:spTree>
    <p:extLst>
      <p:ext uri="{BB962C8B-B14F-4D97-AF65-F5344CB8AC3E}">
        <p14:creationId xmlns:p14="http://schemas.microsoft.com/office/powerpoint/2010/main" val="3182925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95662-2DF7-4E32-829A-17C9F4C35CB2}"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30BC7-571C-4AA6-94AD-68C109D2BA7C}" type="slidenum">
              <a:rPr lang="en-US" smtClean="0"/>
              <a:t>‹#›</a:t>
            </a:fld>
            <a:endParaRPr lang="en-US"/>
          </a:p>
        </p:txBody>
      </p:sp>
    </p:spTree>
    <p:extLst>
      <p:ext uri="{BB962C8B-B14F-4D97-AF65-F5344CB8AC3E}">
        <p14:creationId xmlns:p14="http://schemas.microsoft.com/office/powerpoint/2010/main" val="1832557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295662-2DF7-4E32-829A-17C9F4C35CB2}"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30BC7-571C-4AA6-94AD-68C109D2BA7C}" type="slidenum">
              <a:rPr lang="en-US" smtClean="0"/>
              <a:t>‹#›</a:t>
            </a:fld>
            <a:endParaRPr lang="en-US"/>
          </a:p>
        </p:txBody>
      </p:sp>
    </p:spTree>
    <p:extLst>
      <p:ext uri="{BB962C8B-B14F-4D97-AF65-F5344CB8AC3E}">
        <p14:creationId xmlns:p14="http://schemas.microsoft.com/office/powerpoint/2010/main" val="2062763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295662-2DF7-4E32-829A-17C9F4C35CB2}"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30BC7-571C-4AA6-94AD-68C109D2BA7C}" type="slidenum">
              <a:rPr lang="en-US" smtClean="0"/>
              <a:t>‹#›</a:t>
            </a:fld>
            <a:endParaRPr lang="en-US"/>
          </a:p>
        </p:txBody>
      </p:sp>
    </p:spTree>
    <p:extLst>
      <p:ext uri="{BB962C8B-B14F-4D97-AF65-F5344CB8AC3E}">
        <p14:creationId xmlns:p14="http://schemas.microsoft.com/office/powerpoint/2010/main" val="1808456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295662-2DF7-4E32-829A-17C9F4C35CB2}" type="datetimeFigureOut">
              <a:rPr lang="en-US" smtClean="0"/>
              <a:t>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730BC7-571C-4AA6-94AD-68C109D2BA7C}" type="slidenum">
              <a:rPr lang="en-US" smtClean="0"/>
              <a:t>‹#›</a:t>
            </a:fld>
            <a:endParaRPr lang="en-US"/>
          </a:p>
        </p:txBody>
      </p:sp>
    </p:spTree>
    <p:extLst>
      <p:ext uri="{BB962C8B-B14F-4D97-AF65-F5344CB8AC3E}">
        <p14:creationId xmlns:p14="http://schemas.microsoft.com/office/powerpoint/2010/main" val="1226695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295662-2DF7-4E32-829A-17C9F4C35CB2}" type="datetimeFigureOut">
              <a:rPr lang="en-US" smtClean="0"/>
              <a:t>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730BC7-571C-4AA6-94AD-68C109D2BA7C}" type="slidenum">
              <a:rPr lang="en-US" smtClean="0"/>
              <a:t>‹#›</a:t>
            </a:fld>
            <a:endParaRPr lang="en-US"/>
          </a:p>
        </p:txBody>
      </p:sp>
    </p:spTree>
    <p:extLst>
      <p:ext uri="{BB962C8B-B14F-4D97-AF65-F5344CB8AC3E}">
        <p14:creationId xmlns:p14="http://schemas.microsoft.com/office/powerpoint/2010/main" val="2303233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295662-2DF7-4E32-829A-17C9F4C35CB2}" type="datetimeFigureOut">
              <a:rPr lang="en-US" smtClean="0"/>
              <a:t>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730BC7-571C-4AA6-94AD-68C109D2BA7C}" type="slidenum">
              <a:rPr lang="en-US" smtClean="0"/>
              <a:t>‹#›</a:t>
            </a:fld>
            <a:endParaRPr lang="en-US"/>
          </a:p>
        </p:txBody>
      </p:sp>
    </p:spTree>
    <p:extLst>
      <p:ext uri="{BB962C8B-B14F-4D97-AF65-F5344CB8AC3E}">
        <p14:creationId xmlns:p14="http://schemas.microsoft.com/office/powerpoint/2010/main" val="1739011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295662-2DF7-4E32-829A-17C9F4C35CB2}"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30BC7-571C-4AA6-94AD-68C109D2BA7C}" type="slidenum">
              <a:rPr lang="en-US" smtClean="0"/>
              <a:t>‹#›</a:t>
            </a:fld>
            <a:endParaRPr lang="en-US"/>
          </a:p>
        </p:txBody>
      </p:sp>
    </p:spTree>
    <p:extLst>
      <p:ext uri="{BB962C8B-B14F-4D97-AF65-F5344CB8AC3E}">
        <p14:creationId xmlns:p14="http://schemas.microsoft.com/office/powerpoint/2010/main" val="990578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295662-2DF7-4E32-829A-17C9F4C35CB2}"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30BC7-571C-4AA6-94AD-68C109D2BA7C}" type="slidenum">
              <a:rPr lang="en-US" smtClean="0"/>
              <a:t>‹#›</a:t>
            </a:fld>
            <a:endParaRPr lang="en-US"/>
          </a:p>
        </p:txBody>
      </p:sp>
    </p:spTree>
    <p:extLst>
      <p:ext uri="{BB962C8B-B14F-4D97-AF65-F5344CB8AC3E}">
        <p14:creationId xmlns:p14="http://schemas.microsoft.com/office/powerpoint/2010/main" val="17287503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95662-2DF7-4E32-829A-17C9F4C35CB2}"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30BC7-571C-4AA6-94AD-68C109D2BA7C}" type="slidenum">
              <a:rPr lang="en-US" smtClean="0"/>
              <a:t>‹#›</a:t>
            </a:fld>
            <a:endParaRPr lang="en-US"/>
          </a:p>
        </p:txBody>
      </p:sp>
    </p:spTree>
    <p:extLst>
      <p:ext uri="{BB962C8B-B14F-4D97-AF65-F5344CB8AC3E}">
        <p14:creationId xmlns:p14="http://schemas.microsoft.com/office/powerpoint/2010/main" val="2920710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95662-2DF7-4E32-829A-17C9F4C35CB2}"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30BC7-571C-4AA6-94AD-68C109D2BA7C}" type="slidenum">
              <a:rPr lang="en-US" smtClean="0"/>
              <a:t>‹#›</a:t>
            </a:fld>
            <a:endParaRPr lang="en-US"/>
          </a:p>
        </p:txBody>
      </p:sp>
    </p:spTree>
    <p:extLst>
      <p:ext uri="{BB962C8B-B14F-4D97-AF65-F5344CB8AC3E}">
        <p14:creationId xmlns:p14="http://schemas.microsoft.com/office/powerpoint/2010/main" val="70321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2/29/2024</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EDEE2-6E03-431B-88C0-7A179C855721}" type="datetimeFigureOut">
              <a:rPr lang="en-US" smtClean="0"/>
              <a:t>2/29/2024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D790D5-4D73-49C0-A663-409DD0C8386A}" type="slidenum">
              <a:rPr lang="en-US" smtClean="0"/>
              <a:t>‹#›</a:t>
            </a:fld>
            <a:endParaRPr lang="en-US"/>
          </a:p>
        </p:txBody>
      </p:sp>
    </p:spTree>
    <p:extLst>
      <p:ext uri="{BB962C8B-B14F-4D97-AF65-F5344CB8AC3E}">
        <p14:creationId xmlns:p14="http://schemas.microsoft.com/office/powerpoint/2010/main" val="281079860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D3D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95662-2DF7-4E32-829A-17C9F4C35CB2}" type="datetimeFigureOut">
              <a:rPr lang="en-US" smtClean="0"/>
              <a:t>2/29/2024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30BC7-571C-4AA6-94AD-68C109D2BA7C}" type="slidenum">
              <a:rPr lang="en-US" smtClean="0"/>
              <a:t>‹#›</a:t>
            </a:fld>
            <a:endParaRPr lang="en-US"/>
          </a:p>
        </p:txBody>
      </p:sp>
    </p:spTree>
    <p:extLst>
      <p:ext uri="{BB962C8B-B14F-4D97-AF65-F5344CB8AC3E}">
        <p14:creationId xmlns:p14="http://schemas.microsoft.com/office/powerpoint/2010/main" val="29314613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image" Target="cid:797cb45a-1bd6-44c1-a2b5-e7379fb67e7a@namprd09.prod.outlook.com"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cid:9d5b2163-d6b6-4a2c-89f4-d362aa9469f7@namprd09.prod.outlook.com" TargetMode="External"/><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cid:e0a27772-15b9-486b-aa49-eee13755589e@namprd09.prod.outlook.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png"/><Relationship Id="rId7" Type="http://schemas.openxmlformats.org/officeDocument/2006/relationships/image" Target="cid:6fe8af11-dc9f-4dff-9b8b-b35ab618a090@namprd09.prod.outlook.com"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cid:159edda2-7898-435d-b69f-5105184ffffb@namprd09.prod.outlook.com" TargetMode="External"/><Relationship Id="rId10" Type="http://schemas.openxmlformats.org/officeDocument/2006/relationships/image" Target="../media/image9.png"/><Relationship Id="rId4" Type="http://schemas.openxmlformats.org/officeDocument/2006/relationships/image" Target="../media/image6.jpeg"/><Relationship Id="rId9" Type="http://schemas.openxmlformats.org/officeDocument/2006/relationships/image" Target="cid:aa2969a2-3625-496f-9f05-d8efd4b83345@namprd09.prod.outlook.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247D16C-742F-499C-B996-103F6F089464}"/>
              </a:ext>
            </a:extLst>
          </p:cNvPr>
          <p:cNvGraphicFramePr>
            <a:graphicFrameLocks noGrp="1"/>
          </p:cNvGraphicFramePr>
          <p:nvPr>
            <p:extLst>
              <p:ext uri="{D42A27DB-BD31-4B8C-83A1-F6EECF244321}">
                <p14:modId xmlns:p14="http://schemas.microsoft.com/office/powerpoint/2010/main" val="2069816511"/>
              </p:ext>
            </p:extLst>
          </p:nvPr>
        </p:nvGraphicFramePr>
        <p:xfrm>
          <a:off x="2030136" y="704675"/>
          <a:ext cx="8112154" cy="365760"/>
        </p:xfrm>
        <a:graphic>
          <a:graphicData uri="http://schemas.openxmlformats.org/drawingml/2006/table">
            <a:tbl>
              <a:tblPr/>
              <a:tblGrid>
                <a:gridCol w="8112154">
                  <a:extLst>
                    <a:ext uri="{9D8B030D-6E8A-4147-A177-3AD203B41FA5}">
                      <a16:colId xmlns:a16="http://schemas.microsoft.com/office/drawing/2014/main" val="2105980634"/>
                    </a:ext>
                  </a:extLst>
                </a:gridCol>
              </a:tblGrid>
              <a:tr h="0">
                <a:tc>
                  <a:txBody>
                    <a:bodyPr/>
                    <a:lstStyle/>
                    <a:p>
                      <a:endParaRPr lang="en-US" dirty="0"/>
                    </a:p>
                  </a:txBody>
                  <a:tcPr>
                    <a:lnL>
                      <a:noFill/>
                    </a:lnL>
                    <a:lnR>
                      <a:noFill/>
                    </a:lnR>
                    <a:lnT>
                      <a:noFill/>
                    </a:lnT>
                    <a:lnB>
                      <a:noFill/>
                    </a:lnB>
                  </a:tcPr>
                </a:tc>
                <a:extLst>
                  <a:ext uri="{0D108BD9-81ED-4DB2-BD59-A6C34878D82A}">
                    <a16:rowId xmlns:a16="http://schemas.microsoft.com/office/drawing/2014/main" val="3937535767"/>
                  </a:ext>
                </a:extLst>
              </a:tr>
            </a:tbl>
          </a:graphicData>
        </a:graphic>
      </p:graphicFrame>
      <p:graphicFrame>
        <p:nvGraphicFramePr>
          <p:cNvPr id="8" name="Table 7">
            <a:extLst>
              <a:ext uri="{FF2B5EF4-FFF2-40B4-BE49-F238E27FC236}">
                <a16:creationId xmlns:a16="http://schemas.microsoft.com/office/drawing/2014/main" id="{C469B669-F5AA-4D71-94F3-6FDC85733B52}"/>
              </a:ext>
            </a:extLst>
          </p:cNvPr>
          <p:cNvGraphicFramePr>
            <a:graphicFrameLocks noGrp="1"/>
          </p:cNvGraphicFramePr>
          <p:nvPr>
            <p:extLst>
              <p:ext uri="{D42A27DB-BD31-4B8C-83A1-F6EECF244321}">
                <p14:modId xmlns:p14="http://schemas.microsoft.com/office/powerpoint/2010/main" val="3125741395"/>
              </p:ext>
            </p:extLst>
          </p:nvPr>
        </p:nvGraphicFramePr>
        <p:xfrm>
          <a:off x="2080470" y="687897"/>
          <a:ext cx="742740" cy="365760"/>
        </p:xfrm>
        <a:graphic>
          <a:graphicData uri="http://schemas.openxmlformats.org/drawingml/2006/table">
            <a:tbl>
              <a:tblPr/>
              <a:tblGrid>
                <a:gridCol w="742740">
                  <a:extLst>
                    <a:ext uri="{9D8B030D-6E8A-4147-A177-3AD203B41FA5}">
                      <a16:colId xmlns:a16="http://schemas.microsoft.com/office/drawing/2014/main" val="768151198"/>
                    </a:ext>
                  </a:extLst>
                </a:gridCol>
              </a:tblGrid>
              <a:tr h="0">
                <a:tc>
                  <a:txBody>
                    <a:bodyPr/>
                    <a:lstStyle/>
                    <a:p>
                      <a:endParaRPr lang="en-US" dirty="0"/>
                    </a:p>
                  </a:txBody>
                  <a:tcPr>
                    <a:lnL>
                      <a:noFill/>
                    </a:lnL>
                    <a:lnR>
                      <a:noFill/>
                    </a:lnR>
                    <a:lnT>
                      <a:noFill/>
                    </a:lnT>
                    <a:lnB>
                      <a:noFill/>
                    </a:lnB>
                  </a:tcPr>
                </a:tc>
                <a:extLst>
                  <a:ext uri="{0D108BD9-81ED-4DB2-BD59-A6C34878D82A}">
                    <a16:rowId xmlns:a16="http://schemas.microsoft.com/office/drawing/2014/main" val="4084708838"/>
                  </a:ext>
                </a:extLst>
              </a:tr>
            </a:tbl>
          </a:graphicData>
        </a:graphic>
      </p:graphicFrame>
      <p:pic>
        <p:nvPicPr>
          <p:cNvPr id="6" name="Picture 5">
            <a:extLst>
              <a:ext uri="{FF2B5EF4-FFF2-40B4-BE49-F238E27FC236}">
                <a16:creationId xmlns:a16="http://schemas.microsoft.com/office/drawing/2014/main" id="{6F6B28D0-8CD5-4758-8B93-3B9102970C29}"/>
              </a:ext>
            </a:extLst>
          </p:cNvPr>
          <p:cNvPicPr>
            <a:picLocks noChangeAspect="1" noChangeArrowheads="1"/>
          </p:cNvPicPr>
          <p:nvPr/>
        </p:nvPicPr>
        <p:blipFill>
          <a:blip r:embed="rId3"/>
          <a:srcRect/>
          <a:stretch/>
        </p:blipFill>
        <p:spPr bwMode="auto">
          <a:xfrm>
            <a:off x="4431509" y="3258727"/>
            <a:ext cx="3074340" cy="124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AF8BC69-7906-4F49-A0A9-95649D61DB78}"/>
              </a:ext>
            </a:extLst>
          </p:cNvPr>
          <p:cNvSpPr txBox="1"/>
          <p:nvPr/>
        </p:nvSpPr>
        <p:spPr>
          <a:xfrm>
            <a:off x="0" y="2145100"/>
            <a:ext cx="12192000" cy="830997"/>
          </a:xfrm>
          <a:prstGeom prst="rect">
            <a:avLst/>
          </a:prstGeom>
          <a:noFill/>
        </p:spPr>
        <p:txBody>
          <a:bodyPr wrap="square">
            <a:spAutoFit/>
          </a:bodyPr>
          <a:lstStyle/>
          <a:p>
            <a:pPr algn="ctr"/>
            <a:r>
              <a:rPr lang="en-US" sz="4800" b="1" dirty="0"/>
              <a:t>Legal Department</a:t>
            </a:r>
            <a:endParaRPr lang="en-US" sz="3200" dirty="0"/>
          </a:p>
        </p:txBody>
      </p:sp>
    </p:spTree>
    <p:extLst>
      <p:ext uri="{BB962C8B-B14F-4D97-AF65-F5344CB8AC3E}">
        <p14:creationId xmlns:p14="http://schemas.microsoft.com/office/powerpoint/2010/main" val="3318051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14F79"/>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CC7770B-E4E1-42D6-9437-DAA4A3A9E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5A26DE5B-A1A6-4746-8EF7-4D6809ED75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77A3DDA-BF17-4302-867E-EBFD777B0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BE30704-4227-4B7B-BDB8-BFCF39086F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923B1E7-AEA4-42D8-8F4A-9D116F2966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21B6244-6EAE-442C-ACCF-8146103EC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0" name="Rectangle 1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40F3985-AAA7-4B52-86D1-E8B654176140}"/>
              </a:ext>
            </a:extLst>
          </p:cNvPr>
          <p:cNvSpPr>
            <a:spLocks noGrp="1"/>
          </p:cNvSpPr>
          <p:nvPr>
            <p:ph type="title"/>
          </p:nvPr>
        </p:nvSpPr>
        <p:spPr>
          <a:xfrm>
            <a:off x="684212" y="485244"/>
            <a:ext cx="8534400" cy="1507067"/>
          </a:xfrm>
          <a:noFill/>
        </p:spPr>
        <p:txBody>
          <a:bodyPr vert="horz" lIns="91440" tIns="45720" rIns="91440" bIns="45720" rtlCol="0" anchor="ctr">
            <a:normAutofit/>
          </a:bodyPr>
          <a:lstStyle/>
          <a:p>
            <a:r>
              <a:rPr lang="en-US" sz="3600" dirty="0"/>
              <a:t>OUR MISSION STATEMENT:</a:t>
            </a:r>
          </a:p>
        </p:txBody>
      </p:sp>
      <p:grpSp>
        <p:nvGrpSpPr>
          <p:cNvPr id="22" name="Group 2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7" name="Text Placeholder 6">
            <a:extLst>
              <a:ext uri="{FF2B5EF4-FFF2-40B4-BE49-F238E27FC236}">
                <a16:creationId xmlns:a16="http://schemas.microsoft.com/office/drawing/2014/main" id="{54821CF2-F4AC-4084-8411-CCD4AABC414E}"/>
              </a:ext>
            </a:extLst>
          </p:cNvPr>
          <p:cNvSpPr>
            <a:spLocks noGrp="1"/>
          </p:cNvSpPr>
          <p:nvPr>
            <p:ph type="body" sz="half" idx="2"/>
          </p:nvPr>
        </p:nvSpPr>
        <p:spPr>
          <a:xfrm>
            <a:off x="684212" y="2068511"/>
            <a:ext cx="8534400" cy="3615267"/>
          </a:xfrm>
        </p:spPr>
        <p:txBody>
          <a:bodyPr vert="horz" lIns="91440" tIns="45720" rIns="91440" bIns="45720" rtlCol="0" anchor="ctr">
            <a:normAutofit/>
          </a:bodyPr>
          <a:lstStyle/>
          <a:p>
            <a:pPr>
              <a:buFont typeface="Wingdings 3" panose="05040102010807070707" pitchFamily="18" charset="2"/>
              <a:buChar char=""/>
            </a:pPr>
            <a:endParaRPr lang="en-US">
              <a:solidFill>
                <a:schemeClr val="tx1"/>
              </a:solidFill>
            </a:endParaRPr>
          </a:p>
        </p:txBody>
      </p:sp>
      <p:sp>
        <p:nvSpPr>
          <p:cNvPr id="10" name="Rectangle 4">
            <a:extLst>
              <a:ext uri="{FF2B5EF4-FFF2-40B4-BE49-F238E27FC236}">
                <a16:creationId xmlns:a16="http://schemas.microsoft.com/office/drawing/2014/main" id="{749514E4-BFB4-4300-803D-0C9719C3183E}"/>
              </a:ext>
            </a:extLst>
          </p:cNvPr>
          <p:cNvSpPr>
            <a:spLocks noChangeArrowheads="1"/>
          </p:cNvSpPr>
          <p:nvPr/>
        </p:nvSpPr>
        <p:spPr bwMode="auto">
          <a:xfrm>
            <a:off x="222412" y="2302615"/>
            <a:ext cx="1510898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5" name="Picture 3" descr="cid:797cb45a-1bd6-44c1-a2b5-e7379fb67e7a@namprd09.prod.outlook.com">
            <a:extLst>
              <a:ext uri="{FF2B5EF4-FFF2-40B4-BE49-F238E27FC236}">
                <a16:creationId xmlns:a16="http://schemas.microsoft.com/office/drawing/2014/main" id="{161CC746-9102-4CD8-A5C8-DEFDB9F460E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72569" y="1992311"/>
            <a:ext cx="8696854" cy="37507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893906C0-4001-45DA-B776-5FFDFF2B731C}"/>
              </a:ext>
            </a:extLst>
          </p:cNvPr>
          <p:cNvSpPr>
            <a:spLocks noChangeArrowheads="1"/>
          </p:cNvSpPr>
          <p:nvPr/>
        </p:nvSpPr>
        <p:spPr bwMode="auto">
          <a:xfrm>
            <a:off x="9844088" y="57705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7" name="Picture 5">
            <a:extLst>
              <a:ext uri="{FF2B5EF4-FFF2-40B4-BE49-F238E27FC236}">
                <a16:creationId xmlns:a16="http://schemas.microsoft.com/office/drawing/2014/main" id="{D1496779-1AA4-407B-9553-3AB40A79CAD4}"/>
              </a:ext>
            </a:extLst>
          </p:cNvPr>
          <p:cNvPicPr>
            <a:picLocks noChangeAspect="1" noChangeArrowheads="1"/>
          </p:cNvPicPr>
          <p:nvPr/>
        </p:nvPicPr>
        <p:blipFill>
          <a:blip r:embed="rId5"/>
          <a:srcRect/>
          <a:stretch/>
        </p:blipFill>
        <p:spPr bwMode="auto">
          <a:xfrm>
            <a:off x="9327908" y="5504921"/>
            <a:ext cx="2205915" cy="894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3502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CC7770B-E4E1-42D6-9437-DAA4A3A9E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 name="Straight Connector 8">
              <a:extLst>
                <a:ext uri="{FF2B5EF4-FFF2-40B4-BE49-F238E27FC236}">
                  <a16:creationId xmlns:a16="http://schemas.microsoft.com/office/drawing/2014/main" id="{5A26DE5B-A1A6-4746-8EF7-4D6809ED75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77A3DDA-BF17-4302-867E-EBFD777B0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BE30704-4227-4B7B-BDB8-BFCF39086F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923B1E7-AEA4-42D8-8F4A-9D116F2966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21B6244-6EAE-442C-ACCF-8146103EC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5" name="Snip Diagonal Corner Rectangle 6">
            <a:extLst>
              <a:ext uri="{FF2B5EF4-FFF2-40B4-BE49-F238E27FC236}">
                <a16:creationId xmlns:a16="http://schemas.microsoft.com/office/drawing/2014/main" id="{AD2D45C7-2E37-44FD-AC77-116CD14B9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7" name="Snip Single Corner Rectangle 17">
            <a:extLst>
              <a:ext uri="{FF2B5EF4-FFF2-40B4-BE49-F238E27FC236}">
                <a16:creationId xmlns:a16="http://schemas.microsoft.com/office/drawing/2014/main" id="{1FF88480-2CF1-4C54-8CE3-2CA9CD9FF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7CABA29-EFB9-431F-83B6-2897E422B7DA}"/>
              </a:ext>
            </a:extLst>
          </p:cNvPr>
          <p:cNvSpPr txBox="1"/>
          <p:nvPr/>
        </p:nvSpPr>
        <p:spPr>
          <a:xfrm>
            <a:off x="684212" y="685800"/>
            <a:ext cx="8534400" cy="5606845"/>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tx1"/>
              </a:buClr>
              <a:buSzPct val="80000"/>
              <a:buFont typeface="Wingdings 3" panose="05040102010807070707" pitchFamily="18" charset="2"/>
              <a:buChar char=""/>
            </a:pPr>
            <a:endParaRPr lang="en-US" sz="900" dirty="0"/>
          </a:p>
        </p:txBody>
      </p:sp>
      <p:pic>
        <p:nvPicPr>
          <p:cNvPr id="2" name="Picture 5">
            <a:extLst>
              <a:ext uri="{FF2B5EF4-FFF2-40B4-BE49-F238E27FC236}">
                <a16:creationId xmlns:a16="http://schemas.microsoft.com/office/drawing/2014/main" id="{651150A5-B970-4E72-8E16-5FD05049ED0B}"/>
              </a:ext>
            </a:extLst>
          </p:cNvPr>
          <p:cNvPicPr>
            <a:picLocks noChangeAspect="1" noChangeArrowheads="1"/>
          </p:cNvPicPr>
          <p:nvPr/>
        </p:nvPicPr>
        <p:blipFill>
          <a:blip r:embed="rId2"/>
          <a:srcRect/>
          <a:stretch/>
        </p:blipFill>
        <p:spPr bwMode="auto">
          <a:xfrm>
            <a:off x="9751416" y="5579534"/>
            <a:ext cx="2067832" cy="8346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338A787-0124-4556-BA85-BFC857EF7793}"/>
              </a:ext>
            </a:extLst>
          </p:cNvPr>
          <p:cNvSpPr txBox="1"/>
          <p:nvPr/>
        </p:nvSpPr>
        <p:spPr>
          <a:xfrm>
            <a:off x="589330" y="1815238"/>
            <a:ext cx="6110748" cy="4455772"/>
          </a:xfrm>
          <a:prstGeom prst="rect">
            <a:avLst/>
          </a:prstGeom>
          <a:noFill/>
        </p:spPr>
        <p:txBody>
          <a:bodyPr wrap="square">
            <a:spAutoFit/>
          </a:bodyPr>
          <a:lstStyle/>
          <a:p>
            <a:pPr marL="342900" indent="-342900">
              <a:lnSpc>
                <a:spcPct val="150000"/>
              </a:lnSpc>
              <a:buFont typeface="Century Gothic" panose="020B0502020202020204" pitchFamily="34" charset="0"/>
              <a:buChar char="►"/>
            </a:pPr>
            <a:r>
              <a:rPr lang="en-US" sz="2400" dirty="0">
                <a:latin typeface="Cambria" panose="02040503050406030204" pitchFamily="18" charset="0"/>
                <a:ea typeface="Cambria" panose="02040503050406030204" pitchFamily="18" charset="0"/>
              </a:rPr>
              <a:t>Charges</a:t>
            </a:r>
          </a:p>
          <a:p>
            <a:pPr marL="342900" indent="-342900">
              <a:lnSpc>
                <a:spcPct val="150000"/>
              </a:lnSpc>
              <a:buFont typeface="Century Gothic" panose="020B0502020202020204" pitchFamily="34" charset="0"/>
              <a:buChar char="►"/>
            </a:pPr>
            <a:r>
              <a:rPr lang="en-US" sz="2400" dirty="0">
                <a:latin typeface="Cambria" panose="02040503050406030204" pitchFamily="18" charset="0"/>
                <a:ea typeface="Cambria" panose="02040503050406030204" pitchFamily="18" charset="0"/>
              </a:rPr>
              <a:t>Elements of the offense(s)</a:t>
            </a:r>
          </a:p>
          <a:p>
            <a:pPr marL="342900" indent="-342900">
              <a:lnSpc>
                <a:spcPct val="150000"/>
              </a:lnSpc>
              <a:buFont typeface="Century Gothic" panose="020B0502020202020204" pitchFamily="34" charset="0"/>
              <a:buChar char="►"/>
            </a:pPr>
            <a:r>
              <a:rPr lang="en-US" sz="2400" dirty="0">
                <a:latin typeface="Cambria" panose="02040503050406030204" pitchFamily="18" charset="0"/>
                <a:ea typeface="Cambria" panose="02040503050406030204" pitchFamily="18" charset="0"/>
              </a:rPr>
              <a:t>Evidence (statements, witnesses, documents, photos, recordings)</a:t>
            </a:r>
          </a:p>
          <a:p>
            <a:pPr marL="342900" indent="-342900">
              <a:lnSpc>
                <a:spcPct val="150000"/>
              </a:lnSpc>
              <a:buFont typeface="Century Gothic" panose="020B0502020202020204" pitchFamily="34" charset="0"/>
              <a:buChar char="►"/>
            </a:pPr>
            <a:r>
              <a:rPr lang="en-US" sz="2400" dirty="0">
                <a:latin typeface="Cambria" panose="02040503050406030204" pitchFamily="18" charset="0"/>
                <a:ea typeface="Cambria" panose="02040503050406030204" pitchFamily="18" charset="0"/>
              </a:rPr>
              <a:t>Egregiousness of the offense</a:t>
            </a:r>
          </a:p>
          <a:p>
            <a:pPr marL="342900" indent="-342900">
              <a:lnSpc>
                <a:spcPct val="150000"/>
              </a:lnSpc>
              <a:buFont typeface="Century Gothic" panose="020B0502020202020204" pitchFamily="34" charset="0"/>
              <a:buChar char="►"/>
            </a:pPr>
            <a:r>
              <a:rPr lang="en-US" sz="2400" dirty="0">
                <a:latin typeface="Cambria" panose="02040503050406030204" pitchFamily="18" charset="0"/>
                <a:ea typeface="Cambria" panose="02040503050406030204" pitchFamily="18" charset="0"/>
              </a:rPr>
              <a:t>Victim’s position</a:t>
            </a:r>
          </a:p>
          <a:p>
            <a:pPr marL="342900" indent="-342900">
              <a:lnSpc>
                <a:spcPct val="150000"/>
              </a:lnSpc>
              <a:buFont typeface="Century Gothic" panose="020B0502020202020204" pitchFamily="34" charset="0"/>
              <a:buChar char="►"/>
            </a:pPr>
            <a:r>
              <a:rPr lang="en-US" sz="2400" dirty="0">
                <a:latin typeface="Cambria" panose="02040503050406030204" pitchFamily="18" charset="0"/>
                <a:ea typeface="Cambria" panose="02040503050406030204" pitchFamily="18" charset="0"/>
              </a:rPr>
              <a:t>Arresting officer’s position</a:t>
            </a:r>
          </a:p>
          <a:p>
            <a:pPr marL="342900" indent="-342900">
              <a:lnSpc>
                <a:spcPct val="150000"/>
              </a:lnSpc>
              <a:buFont typeface="Century Gothic" panose="020B0502020202020204" pitchFamily="34" charset="0"/>
              <a:buChar char="►"/>
            </a:pPr>
            <a:r>
              <a:rPr lang="en-US" sz="2400" dirty="0">
                <a:latin typeface="Cambria" panose="02040503050406030204" pitchFamily="18" charset="0"/>
                <a:ea typeface="Cambria" panose="02040503050406030204" pitchFamily="18" charset="0"/>
              </a:rPr>
              <a:t>Likelihood of success at trial</a:t>
            </a:r>
          </a:p>
        </p:txBody>
      </p:sp>
      <p:sp>
        <p:nvSpPr>
          <p:cNvPr id="16" name="TextBox 15">
            <a:extLst>
              <a:ext uri="{FF2B5EF4-FFF2-40B4-BE49-F238E27FC236}">
                <a16:creationId xmlns:a16="http://schemas.microsoft.com/office/drawing/2014/main" id="{D66B9849-D388-491C-B312-60038D00CA2D}"/>
              </a:ext>
            </a:extLst>
          </p:cNvPr>
          <p:cNvSpPr txBox="1"/>
          <p:nvPr/>
        </p:nvSpPr>
        <p:spPr>
          <a:xfrm>
            <a:off x="589330" y="726221"/>
            <a:ext cx="6110748" cy="584775"/>
          </a:xfrm>
          <a:prstGeom prst="rect">
            <a:avLst/>
          </a:prstGeom>
          <a:noFill/>
        </p:spPr>
        <p:txBody>
          <a:bodyPr wrap="square">
            <a:spAutoFit/>
          </a:bodyPr>
          <a:lstStyle/>
          <a:p>
            <a:r>
              <a:rPr lang="en-US" sz="3200" b="1" u="sng" dirty="0"/>
              <a:t>CASE EVALUATION</a:t>
            </a:r>
            <a:endParaRPr lang="en-US" sz="3200" dirty="0"/>
          </a:p>
        </p:txBody>
      </p:sp>
    </p:spTree>
    <p:extLst>
      <p:ext uri="{BB962C8B-B14F-4D97-AF65-F5344CB8AC3E}">
        <p14:creationId xmlns:p14="http://schemas.microsoft.com/office/powerpoint/2010/main" val="1386757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CC7770B-E4E1-42D6-9437-DAA4A3A9E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 name="Straight Connector 8">
              <a:extLst>
                <a:ext uri="{FF2B5EF4-FFF2-40B4-BE49-F238E27FC236}">
                  <a16:creationId xmlns:a16="http://schemas.microsoft.com/office/drawing/2014/main" id="{5A26DE5B-A1A6-4746-8EF7-4D6809ED75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77A3DDA-BF17-4302-867E-EBFD777B0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BE30704-4227-4B7B-BDB8-BFCF39086F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923B1E7-AEA4-42D8-8F4A-9D116F2966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21B6244-6EAE-442C-ACCF-8146103EC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5" name="Snip Diagonal Corner Rectangle 6">
            <a:extLst>
              <a:ext uri="{FF2B5EF4-FFF2-40B4-BE49-F238E27FC236}">
                <a16:creationId xmlns:a16="http://schemas.microsoft.com/office/drawing/2014/main" id="{AD2D45C7-2E37-44FD-AC77-116CD14B9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7" name="Snip Single Corner Rectangle 17">
            <a:extLst>
              <a:ext uri="{FF2B5EF4-FFF2-40B4-BE49-F238E27FC236}">
                <a16:creationId xmlns:a16="http://schemas.microsoft.com/office/drawing/2014/main" id="{1FF88480-2CF1-4C54-8CE3-2CA9CD9FF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7CABA29-EFB9-431F-83B6-2897E422B7DA}"/>
              </a:ext>
            </a:extLst>
          </p:cNvPr>
          <p:cNvSpPr txBox="1"/>
          <p:nvPr/>
        </p:nvSpPr>
        <p:spPr>
          <a:xfrm>
            <a:off x="684212" y="685800"/>
            <a:ext cx="8534400" cy="5606845"/>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tx1"/>
              </a:buClr>
              <a:buSzPct val="80000"/>
              <a:buFont typeface="Wingdings 3" panose="05040102010807070707" pitchFamily="18" charset="2"/>
              <a:buChar char=""/>
            </a:pPr>
            <a:endParaRPr lang="en-US" sz="900" dirty="0"/>
          </a:p>
        </p:txBody>
      </p:sp>
      <p:pic>
        <p:nvPicPr>
          <p:cNvPr id="2" name="Picture 5">
            <a:extLst>
              <a:ext uri="{FF2B5EF4-FFF2-40B4-BE49-F238E27FC236}">
                <a16:creationId xmlns:a16="http://schemas.microsoft.com/office/drawing/2014/main" id="{651150A5-B970-4E72-8E16-5FD05049ED0B}"/>
              </a:ext>
            </a:extLst>
          </p:cNvPr>
          <p:cNvPicPr>
            <a:picLocks noChangeAspect="1" noChangeArrowheads="1"/>
          </p:cNvPicPr>
          <p:nvPr/>
        </p:nvPicPr>
        <p:blipFill>
          <a:blip r:embed="rId2"/>
          <a:srcRect/>
          <a:stretch/>
        </p:blipFill>
        <p:spPr bwMode="auto">
          <a:xfrm>
            <a:off x="9757010" y="5579534"/>
            <a:ext cx="2058858" cy="8346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222F659-B8A6-4EB8-8C1D-DA4425D071CF}"/>
              </a:ext>
            </a:extLst>
          </p:cNvPr>
          <p:cNvSpPr txBox="1"/>
          <p:nvPr/>
        </p:nvSpPr>
        <p:spPr>
          <a:xfrm>
            <a:off x="664736" y="1853386"/>
            <a:ext cx="6110748" cy="3901774"/>
          </a:xfrm>
          <a:prstGeom prst="rect">
            <a:avLst/>
          </a:prstGeom>
          <a:noFill/>
        </p:spPr>
        <p:txBody>
          <a:bodyPr wrap="square">
            <a:spAutoFit/>
          </a:bodyPr>
          <a:lstStyle/>
          <a:p>
            <a:pPr marL="342900" indent="-342900">
              <a:lnSpc>
                <a:spcPct val="150000"/>
              </a:lnSpc>
              <a:buFont typeface="Century Gothic" panose="020B0502020202020204" pitchFamily="34" charset="0"/>
              <a:buChar char="►"/>
            </a:pPr>
            <a:r>
              <a:rPr lang="en-US" sz="2400" dirty="0">
                <a:latin typeface="Cambria" panose="02040503050406030204" pitchFamily="18" charset="0"/>
                <a:ea typeface="Cambria" panose="02040503050406030204" pitchFamily="18" charset="0"/>
              </a:rPr>
              <a:t>Arraignment</a:t>
            </a:r>
          </a:p>
          <a:p>
            <a:pPr marL="342900" indent="-342900">
              <a:lnSpc>
                <a:spcPct val="150000"/>
              </a:lnSpc>
              <a:buFont typeface="Century Gothic" panose="020B0502020202020204" pitchFamily="34" charset="0"/>
              <a:buChar char="►"/>
            </a:pPr>
            <a:r>
              <a:rPr lang="en-US" sz="2400" dirty="0">
                <a:latin typeface="Cambria" panose="02040503050406030204" pitchFamily="18" charset="0"/>
                <a:ea typeface="Cambria" panose="02040503050406030204" pitchFamily="18" charset="0"/>
              </a:rPr>
              <a:t>Telephonic pretrial with defense attorney</a:t>
            </a:r>
          </a:p>
          <a:p>
            <a:pPr marL="342900" indent="-342900">
              <a:lnSpc>
                <a:spcPct val="150000"/>
              </a:lnSpc>
              <a:buFont typeface="Century Gothic" panose="020B0502020202020204" pitchFamily="34" charset="0"/>
              <a:buChar char="►"/>
            </a:pPr>
            <a:r>
              <a:rPr lang="en-US" sz="2400" dirty="0">
                <a:latin typeface="Cambria" panose="02040503050406030204" pitchFamily="18" charset="0"/>
                <a:ea typeface="Cambria" panose="02040503050406030204" pitchFamily="18" charset="0"/>
              </a:rPr>
              <a:t>Pretrial motions (competency, suppression)</a:t>
            </a:r>
          </a:p>
          <a:p>
            <a:pPr marL="342900" indent="-342900">
              <a:lnSpc>
                <a:spcPct val="150000"/>
              </a:lnSpc>
              <a:buFont typeface="Century Gothic" panose="020B0502020202020204" pitchFamily="34" charset="0"/>
              <a:buChar char="►"/>
            </a:pPr>
            <a:r>
              <a:rPr lang="en-US" sz="2400" dirty="0">
                <a:latin typeface="Cambria" panose="02040503050406030204" pitchFamily="18" charset="0"/>
                <a:ea typeface="Cambria" panose="02040503050406030204" pitchFamily="18" charset="0"/>
              </a:rPr>
              <a:t>Final pretrial/plea</a:t>
            </a:r>
          </a:p>
          <a:p>
            <a:pPr marL="342900" indent="-342900">
              <a:lnSpc>
                <a:spcPct val="150000"/>
              </a:lnSpc>
              <a:buFont typeface="Century Gothic" panose="020B0502020202020204" pitchFamily="34" charset="0"/>
              <a:buChar char="►"/>
            </a:pPr>
            <a:r>
              <a:rPr lang="en-US" sz="2400" dirty="0">
                <a:latin typeface="Cambria" panose="02040503050406030204" pitchFamily="18" charset="0"/>
                <a:ea typeface="Cambria" panose="02040503050406030204" pitchFamily="18" charset="0"/>
              </a:rPr>
              <a:t>Trial</a:t>
            </a:r>
          </a:p>
          <a:p>
            <a:pPr marL="342900" indent="-342900">
              <a:lnSpc>
                <a:spcPct val="150000"/>
              </a:lnSpc>
              <a:buFont typeface="Century Gothic" panose="020B0502020202020204" pitchFamily="34" charset="0"/>
              <a:buChar char="►"/>
            </a:pPr>
            <a:r>
              <a:rPr lang="en-US" sz="2400" dirty="0">
                <a:latin typeface="Cambria" panose="02040503050406030204" pitchFamily="18" charset="0"/>
                <a:ea typeface="Cambria" panose="02040503050406030204" pitchFamily="18" charset="0"/>
              </a:rPr>
              <a:t>Sentencing</a:t>
            </a:r>
          </a:p>
        </p:txBody>
      </p:sp>
      <p:sp>
        <p:nvSpPr>
          <p:cNvPr id="16" name="TextBox 15">
            <a:extLst>
              <a:ext uri="{FF2B5EF4-FFF2-40B4-BE49-F238E27FC236}">
                <a16:creationId xmlns:a16="http://schemas.microsoft.com/office/drawing/2014/main" id="{7E0BE2EA-1F40-4F20-BD22-CF224CFD8A09}"/>
              </a:ext>
            </a:extLst>
          </p:cNvPr>
          <p:cNvSpPr txBox="1"/>
          <p:nvPr/>
        </p:nvSpPr>
        <p:spPr>
          <a:xfrm>
            <a:off x="681037" y="819729"/>
            <a:ext cx="6110748" cy="584775"/>
          </a:xfrm>
          <a:prstGeom prst="rect">
            <a:avLst/>
          </a:prstGeom>
          <a:noFill/>
        </p:spPr>
        <p:txBody>
          <a:bodyPr wrap="square">
            <a:spAutoFit/>
          </a:bodyPr>
          <a:lstStyle/>
          <a:p>
            <a:r>
              <a:rPr lang="en-US" sz="3200" b="1" u="sng" dirty="0"/>
              <a:t>CASE PROCESS</a:t>
            </a:r>
            <a:endParaRPr lang="en-US" sz="3200" dirty="0"/>
          </a:p>
        </p:txBody>
      </p:sp>
    </p:spTree>
    <p:extLst>
      <p:ext uri="{BB962C8B-B14F-4D97-AF65-F5344CB8AC3E}">
        <p14:creationId xmlns:p14="http://schemas.microsoft.com/office/powerpoint/2010/main" val="594566040"/>
      </p:ext>
    </p:extLst>
  </p:cSld>
  <p:clrMapOvr>
    <a:overrideClrMapping bg1="lt1" tx1="dk1" bg2="lt2" tx2="dk2" accent1="accent1" accent2="accent2" accent3="accent3" accent4="accent4" accent5="accent5" accent6="accent6" hlink="hlink" folHlink="folHlink"/>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FEB90296-CFE0-401D-9CA3-32966EC4F0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08C9B4EE-7611-4ED9-B356-7BDD377C3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4A4F266A-F2F7-47CD-8BBC-E3777E982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20D69C80-8919-4A32-B897-F2A21F9405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F427B072-CC5B-481B-9719-8CD4C54444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69" name="Rectangle 68">
            <a:extLst>
              <a:ext uri="{FF2B5EF4-FFF2-40B4-BE49-F238E27FC236}">
                <a16:creationId xmlns:a16="http://schemas.microsoft.com/office/drawing/2014/main" id="{EB88142C-D3C4-43DC-A844-A7D9ECB0F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416DC9EF-092A-4FEF-8A40-0E509CA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0055060-76FC-4EF0-B727-4520DAD95227}"/>
              </a:ext>
            </a:extLst>
          </p:cNvPr>
          <p:cNvSpPr txBox="1"/>
          <p:nvPr/>
        </p:nvSpPr>
        <p:spPr>
          <a:xfrm>
            <a:off x="445168" y="752082"/>
            <a:ext cx="6720916" cy="646331"/>
          </a:xfrm>
          <a:prstGeom prst="rect">
            <a:avLst/>
          </a:prstGeom>
          <a:noFill/>
        </p:spPr>
        <p:txBody>
          <a:bodyPr wrap="square">
            <a:spAutoFit/>
          </a:bodyPr>
          <a:lstStyle/>
          <a:p>
            <a:r>
              <a:rPr lang="en-US" sz="3600" b="1" u="sng" dirty="0">
                <a:solidFill>
                  <a:schemeClr val="bg1"/>
                </a:solidFill>
              </a:rPr>
              <a:t>2019</a:t>
            </a:r>
            <a:endParaRPr lang="en-US" sz="2400" b="1" u="sng" dirty="0">
              <a:solidFill>
                <a:schemeClr val="bg1"/>
              </a:solidFill>
            </a:endParaRPr>
          </a:p>
        </p:txBody>
      </p:sp>
      <p:sp>
        <p:nvSpPr>
          <p:cNvPr id="15" name="TextBox 14">
            <a:extLst>
              <a:ext uri="{FF2B5EF4-FFF2-40B4-BE49-F238E27FC236}">
                <a16:creationId xmlns:a16="http://schemas.microsoft.com/office/drawing/2014/main" id="{768B50BD-AF0D-46B8-9218-333D0B4D1456}"/>
              </a:ext>
            </a:extLst>
          </p:cNvPr>
          <p:cNvSpPr txBox="1"/>
          <p:nvPr/>
        </p:nvSpPr>
        <p:spPr>
          <a:xfrm>
            <a:off x="3175" y="1951749"/>
            <a:ext cx="2367046" cy="1685783"/>
          </a:xfrm>
          <a:prstGeom prst="rect">
            <a:avLst/>
          </a:prstGeom>
          <a:noFill/>
        </p:spPr>
        <p:txBody>
          <a:bodyPr wrap="square">
            <a:spAutoFit/>
          </a:bodyPr>
          <a:lstStyle/>
          <a:p>
            <a:pPr marL="285750" indent="-285750">
              <a:buClr>
                <a:schemeClr val="tx1"/>
              </a:buClr>
              <a:buSzPct val="80000"/>
              <a:buFont typeface="Century Gothic" panose="020B0502020202020204" pitchFamily="34" charset="0"/>
              <a:buChar char="►"/>
            </a:pPr>
            <a:r>
              <a:rPr lang="en-US" sz="2400" dirty="0">
                <a:solidFill>
                  <a:schemeClr val="bg1"/>
                </a:solidFill>
                <a:latin typeface="Cambria" panose="02040503050406030204" pitchFamily="18" charset="0"/>
                <a:ea typeface="Cambria" panose="02040503050406030204" pitchFamily="18" charset="0"/>
              </a:rPr>
              <a:t>3,100 cases prosecuted</a:t>
            </a:r>
          </a:p>
          <a:p>
            <a:pPr marL="285750" indent="-285750">
              <a:buClr>
                <a:schemeClr val="tx1"/>
              </a:buClr>
              <a:buFont typeface="Century Gothic" panose="020B0502020202020204" pitchFamily="34" charset="0"/>
              <a:buChar char="►"/>
            </a:pPr>
            <a:endParaRPr lang="en-US" sz="2400" dirty="0">
              <a:solidFill>
                <a:schemeClr val="bg1"/>
              </a:solidFill>
              <a:latin typeface="Cambria" panose="02040503050406030204" pitchFamily="18" charset="0"/>
              <a:ea typeface="Cambria" panose="02040503050406030204" pitchFamily="18" charset="0"/>
            </a:endParaRPr>
          </a:p>
          <a:p>
            <a:pPr marL="285750" indent="-285750">
              <a:lnSpc>
                <a:spcPct val="150000"/>
              </a:lnSpc>
              <a:buClr>
                <a:schemeClr val="tx1"/>
              </a:buClr>
              <a:buSzPct val="80000"/>
              <a:buFont typeface="Century Gothic" panose="020B0502020202020204" pitchFamily="34" charset="0"/>
              <a:buChar char="►"/>
            </a:pPr>
            <a:r>
              <a:rPr lang="en-US" sz="2400" dirty="0">
                <a:solidFill>
                  <a:schemeClr val="bg1"/>
                </a:solidFill>
                <a:latin typeface="Cambria" panose="02040503050406030204" pitchFamily="18" charset="0"/>
                <a:ea typeface="Cambria" panose="02040503050406030204" pitchFamily="18" charset="0"/>
              </a:rPr>
              <a:t>25 Jury Trials</a:t>
            </a:r>
          </a:p>
        </p:txBody>
      </p:sp>
      <p:sp>
        <p:nvSpPr>
          <p:cNvPr id="17" name="TextBox 16">
            <a:extLst>
              <a:ext uri="{FF2B5EF4-FFF2-40B4-BE49-F238E27FC236}">
                <a16:creationId xmlns:a16="http://schemas.microsoft.com/office/drawing/2014/main" id="{837E841E-2E8E-466F-B31E-97DFA2FFD22D}"/>
              </a:ext>
            </a:extLst>
          </p:cNvPr>
          <p:cNvSpPr txBox="1"/>
          <p:nvPr/>
        </p:nvSpPr>
        <p:spPr>
          <a:xfrm>
            <a:off x="2370222" y="732354"/>
            <a:ext cx="1669646" cy="646331"/>
          </a:xfrm>
          <a:prstGeom prst="rect">
            <a:avLst/>
          </a:prstGeom>
          <a:noFill/>
        </p:spPr>
        <p:txBody>
          <a:bodyPr wrap="square">
            <a:spAutoFit/>
          </a:bodyPr>
          <a:lstStyle/>
          <a:p>
            <a:r>
              <a:rPr lang="en-US" sz="3600" b="1" u="sng" dirty="0">
                <a:solidFill>
                  <a:schemeClr val="bg1"/>
                </a:solidFill>
              </a:rPr>
              <a:t>2020</a:t>
            </a:r>
          </a:p>
        </p:txBody>
      </p:sp>
      <p:sp>
        <p:nvSpPr>
          <p:cNvPr id="19" name="TextBox 18">
            <a:extLst>
              <a:ext uri="{FF2B5EF4-FFF2-40B4-BE49-F238E27FC236}">
                <a16:creationId xmlns:a16="http://schemas.microsoft.com/office/drawing/2014/main" id="{6E8D4F02-56E9-4CD6-955E-E5A8F061CA32}"/>
              </a:ext>
            </a:extLst>
          </p:cNvPr>
          <p:cNvSpPr txBox="1"/>
          <p:nvPr/>
        </p:nvSpPr>
        <p:spPr>
          <a:xfrm>
            <a:off x="2370221" y="1999754"/>
            <a:ext cx="1988673" cy="1569660"/>
          </a:xfrm>
          <a:prstGeom prst="rect">
            <a:avLst/>
          </a:prstGeom>
          <a:noFill/>
        </p:spPr>
        <p:txBody>
          <a:bodyPr wrap="square">
            <a:spAutoFit/>
          </a:bodyPr>
          <a:lstStyle/>
          <a:p>
            <a:pPr marL="283464" marR="0" lvl="0" indent="-283464" algn="l" defTabSz="457200" rtl="0" eaLnBrk="1" fontAlgn="auto" latinLnBrk="0" hangingPunct="1">
              <a:lnSpc>
                <a:spcPct val="100000"/>
              </a:lnSpc>
              <a:buClr>
                <a:prstClr val="white"/>
              </a:buClr>
              <a:buSzPct val="80000"/>
              <a:tabLst/>
              <a:defRPr/>
            </a:pPr>
            <a:r>
              <a:rPr lang="en-US" sz="2400" dirty="0">
                <a:solidFill>
                  <a:schemeClr val="bg1"/>
                </a:solidFill>
                <a:latin typeface="Cambria" panose="02040503050406030204" pitchFamily="18" charset="0"/>
                <a:ea typeface="Cambria" panose="02040503050406030204" pitchFamily="18" charset="0"/>
              </a:rPr>
              <a:t>2,000 cases</a:t>
            </a:r>
          </a:p>
          <a:p>
            <a:pPr marL="283464" marR="0" lvl="0" indent="-283464" algn="l" defTabSz="457200" rtl="0" eaLnBrk="1" fontAlgn="auto" latinLnBrk="0" hangingPunct="1">
              <a:lnSpc>
                <a:spcPct val="100000"/>
              </a:lnSpc>
              <a:buClr>
                <a:prstClr val="white"/>
              </a:buClr>
              <a:buSzPct val="80000"/>
              <a:tabLst/>
              <a:defRPr/>
            </a:pPr>
            <a:r>
              <a:rPr lang="en-US" sz="2400" dirty="0">
                <a:solidFill>
                  <a:schemeClr val="bg1"/>
                </a:solidFill>
                <a:latin typeface="Cambria" panose="02040503050406030204" pitchFamily="18" charset="0"/>
                <a:ea typeface="Cambria" panose="02040503050406030204" pitchFamily="18" charset="0"/>
              </a:rPr>
              <a:t>prosecuted</a:t>
            </a:r>
            <a:endParaRPr kumimoji="0" lang="en-US" sz="24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a:p>
            <a:pPr marL="283464" marR="0" lvl="0" indent="-283464" algn="l" defTabSz="457200" rtl="0" eaLnBrk="1" fontAlgn="auto" latinLnBrk="0" hangingPunct="1">
              <a:lnSpc>
                <a:spcPct val="100000"/>
              </a:lnSpc>
              <a:buClr>
                <a:prstClr val="white"/>
              </a:buClr>
              <a:buSzPct val="80000"/>
              <a:tabLst/>
              <a:defRPr/>
            </a:pPr>
            <a:endParaRPr lang="en-US" sz="2400" dirty="0">
              <a:solidFill>
                <a:schemeClr val="bg1"/>
              </a:solidFill>
              <a:latin typeface="Cambria" panose="02040503050406030204" pitchFamily="18" charset="0"/>
              <a:ea typeface="Cambria" panose="02040503050406030204" pitchFamily="18" charset="0"/>
            </a:endParaRPr>
          </a:p>
          <a:p>
            <a:pPr marL="283464" marR="0" lvl="0" indent="-283464" algn="l" defTabSz="457200" rtl="0" eaLnBrk="1" fontAlgn="auto" latinLnBrk="0" hangingPunct="1">
              <a:lnSpc>
                <a:spcPct val="100000"/>
              </a:lnSpc>
              <a:buClr>
                <a:prstClr val="white"/>
              </a:buClr>
              <a:buSzPct val="80000"/>
              <a:tabLst/>
              <a:defRPr/>
            </a:pPr>
            <a:r>
              <a:rPr kumimoji="0" lang="en-US" sz="24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17 Jury Trials</a:t>
            </a:r>
          </a:p>
        </p:txBody>
      </p:sp>
      <p:pic>
        <p:nvPicPr>
          <p:cNvPr id="13" name="Picture 5">
            <a:extLst>
              <a:ext uri="{FF2B5EF4-FFF2-40B4-BE49-F238E27FC236}">
                <a16:creationId xmlns:a16="http://schemas.microsoft.com/office/drawing/2014/main" id="{30D983D4-DC9C-4C71-8EEC-08C8ADDA2E16}"/>
              </a:ext>
            </a:extLst>
          </p:cNvPr>
          <p:cNvPicPr>
            <a:picLocks noChangeAspect="1" noChangeArrowheads="1"/>
          </p:cNvPicPr>
          <p:nvPr/>
        </p:nvPicPr>
        <p:blipFill>
          <a:blip r:embed="rId3"/>
          <a:srcRect/>
          <a:stretch/>
        </p:blipFill>
        <p:spPr bwMode="auto">
          <a:xfrm>
            <a:off x="9259442" y="5479408"/>
            <a:ext cx="2277253" cy="9198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2876AFA-E019-DC7A-BEE2-D59E4A74EE67}"/>
              </a:ext>
            </a:extLst>
          </p:cNvPr>
          <p:cNvSpPr/>
          <p:nvPr/>
        </p:nvSpPr>
        <p:spPr>
          <a:xfrm>
            <a:off x="5930881" y="-23423"/>
            <a:ext cx="2103756"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A47E7E4-FA48-4FB9-8216-7F27F6B3525D}"/>
              </a:ext>
            </a:extLst>
          </p:cNvPr>
          <p:cNvSpPr txBox="1"/>
          <p:nvPr/>
        </p:nvSpPr>
        <p:spPr>
          <a:xfrm>
            <a:off x="4358894" y="732348"/>
            <a:ext cx="3749949" cy="646331"/>
          </a:xfrm>
          <a:prstGeom prst="rect">
            <a:avLst/>
          </a:prstGeom>
          <a:noFill/>
        </p:spPr>
        <p:txBody>
          <a:bodyPr wrap="square">
            <a:spAutoFit/>
          </a:bodyPr>
          <a:lstStyle/>
          <a:p>
            <a:r>
              <a:rPr lang="en-US" sz="3600" b="1" u="sng" dirty="0">
                <a:solidFill>
                  <a:schemeClr val="bg1"/>
                </a:solidFill>
              </a:rPr>
              <a:t>2021</a:t>
            </a:r>
          </a:p>
        </p:txBody>
      </p:sp>
      <p:sp>
        <p:nvSpPr>
          <p:cNvPr id="18" name="TextBox 17">
            <a:extLst>
              <a:ext uri="{FF2B5EF4-FFF2-40B4-BE49-F238E27FC236}">
                <a16:creationId xmlns:a16="http://schemas.microsoft.com/office/drawing/2014/main" id="{DDAD450D-D7BE-43FD-A954-34E0496C9728}"/>
              </a:ext>
            </a:extLst>
          </p:cNvPr>
          <p:cNvSpPr txBox="1"/>
          <p:nvPr/>
        </p:nvSpPr>
        <p:spPr>
          <a:xfrm>
            <a:off x="4358894" y="1999754"/>
            <a:ext cx="1978308" cy="1589388"/>
          </a:xfrm>
          <a:prstGeom prst="rect">
            <a:avLst/>
          </a:prstGeom>
          <a:noFill/>
        </p:spPr>
        <p:txBody>
          <a:bodyPr wrap="square">
            <a:spAutoFit/>
          </a:bodyPr>
          <a:lstStyle/>
          <a:p>
            <a:pPr marL="283464" marR="0" lvl="0" indent="-283464" algn="l" defTabSz="457200" rtl="0" eaLnBrk="1" fontAlgn="auto" latinLnBrk="0" hangingPunct="1">
              <a:lnSpc>
                <a:spcPct val="100000"/>
              </a:lnSpc>
              <a:buClr>
                <a:prstClr val="white"/>
              </a:buClr>
              <a:buSzPct val="80000"/>
              <a:tabLst/>
              <a:defRPr/>
            </a:pPr>
            <a:r>
              <a:rPr lang="en-US" sz="2400" dirty="0">
                <a:solidFill>
                  <a:schemeClr val="bg1"/>
                </a:solidFill>
                <a:latin typeface="Cambria" panose="02040503050406030204" pitchFamily="18" charset="0"/>
                <a:ea typeface="Cambria" panose="02040503050406030204" pitchFamily="18" charset="0"/>
              </a:rPr>
              <a:t>2,150 cases</a:t>
            </a:r>
          </a:p>
          <a:p>
            <a:pPr marL="283464" marR="0" lvl="0" indent="-283464" algn="l" defTabSz="457200" rtl="0" eaLnBrk="1" fontAlgn="auto" latinLnBrk="0" hangingPunct="1">
              <a:lnSpc>
                <a:spcPct val="100000"/>
              </a:lnSpc>
              <a:buClr>
                <a:prstClr val="white"/>
              </a:buClr>
              <a:buSzPct val="80000"/>
              <a:tabLst/>
              <a:defRPr/>
            </a:pPr>
            <a:r>
              <a:rPr lang="en-US" sz="2400" dirty="0">
                <a:solidFill>
                  <a:schemeClr val="bg1"/>
                </a:solidFill>
                <a:latin typeface="Cambria" panose="02040503050406030204" pitchFamily="18" charset="0"/>
                <a:ea typeface="Cambria" panose="02040503050406030204" pitchFamily="18" charset="0"/>
              </a:rPr>
              <a:t>prosecuted</a:t>
            </a:r>
            <a:endParaRPr kumimoji="0" lang="en-US" sz="24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a:p>
            <a:pPr marL="283464" marR="0" lvl="0" indent="-283464" algn="l" defTabSz="457200" rtl="0" eaLnBrk="1" fontAlgn="auto" latinLnBrk="0" hangingPunct="1">
              <a:lnSpc>
                <a:spcPct val="100000"/>
              </a:lnSpc>
              <a:buClr>
                <a:prstClr val="white"/>
              </a:buClr>
              <a:buSzPct val="80000"/>
              <a:tabLst/>
              <a:defRPr/>
            </a:pPr>
            <a:endParaRPr lang="en-US" sz="2400" dirty="0">
              <a:solidFill>
                <a:schemeClr val="bg1"/>
              </a:solidFill>
              <a:latin typeface="Cambria" panose="02040503050406030204" pitchFamily="18" charset="0"/>
              <a:ea typeface="Cambria" panose="02040503050406030204" pitchFamily="18" charset="0"/>
            </a:endParaRPr>
          </a:p>
          <a:p>
            <a:pPr marL="283464" marR="0" lvl="0" indent="-283464" algn="l" defTabSz="457200" rtl="0" eaLnBrk="1" fontAlgn="auto" latinLnBrk="0" hangingPunct="1">
              <a:lnSpc>
                <a:spcPct val="100000"/>
              </a:lnSpc>
              <a:buClr>
                <a:prstClr val="white"/>
              </a:buClr>
              <a:buSzPct val="80000"/>
              <a:tabLst/>
              <a:defRPr/>
            </a:pPr>
            <a:r>
              <a:rPr kumimoji="0" lang="en-US" sz="24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10 Jury Trials</a:t>
            </a:r>
          </a:p>
        </p:txBody>
      </p:sp>
      <p:sp>
        <p:nvSpPr>
          <p:cNvPr id="3" name="TextBox 2">
            <a:extLst>
              <a:ext uri="{FF2B5EF4-FFF2-40B4-BE49-F238E27FC236}">
                <a16:creationId xmlns:a16="http://schemas.microsoft.com/office/drawing/2014/main" id="{7965E1C6-97AB-1FDF-C763-663F5E5CB340}"/>
              </a:ext>
            </a:extLst>
          </p:cNvPr>
          <p:cNvSpPr txBox="1"/>
          <p:nvPr/>
        </p:nvSpPr>
        <p:spPr>
          <a:xfrm>
            <a:off x="6337202" y="752081"/>
            <a:ext cx="1556760" cy="646331"/>
          </a:xfrm>
          <a:prstGeom prst="rect">
            <a:avLst/>
          </a:prstGeom>
          <a:noFill/>
        </p:spPr>
        <p:txBody>
          <a:bodyPr wrap="square">
            <a:spAutoFit/>
          </a:bodyPr>
          <a:lstStyle/>
          <a:p>
            <a:r>
              <a:rPr lang="en-US" sz="3600" b="1" u="sng" dirty="0">
                <a:solidFill>
                  <a:schemeClr val="bg1"/>
                </a:solidFill>
              </a:rPr>
              <a:t>2022</a:t>
            </a:r>
          </a:p>
        </p:txBody>
      </p:sp>
      <p:sp>
        <p:nvSpPr>
          <p:cNvPr id="4" name="TextBox 3">
            <a:extLst>
              <a:ext uri="{FF2B5EF4-FFF2-40B4-BE49-F238E27FC236}">
                <a16:creationId xmlns:a16="http://schemas.microsoft.com/office/drawing/2014/main" id="{66B57FD3-E12A-3751-C016-A332BB24A43E}"/>
              </a:ext>
            </a:extLst>
          </p:cNvPr>
          <p:cNvSpPr txBox="1"/>
          <p:nvPr/>
        </p:nvSpPr>
        <p:spPr>
          <a:xfrm>
            <a:off x="6246530" y="1951749"/>
            <a:ext cx="1978308" cy="1569660"/>
          </a:xfrm>
          <a:prstGeom prst="rect">
            <a:avLst/>
          </a:prstGeom>
          <a:noFill/>
        </p:spPr>
        <p:txBody>
          <a:bodyPr wrap="square">
            <a:spAutoFit/>
          </a:bodyPr>
          <a:lstStyle/>
          <a:p>
            <a:pPr marL="283464" marR="0" lvl="0" indent="-283464" algn="l" defTabSz="457200" rtl="0" eaLnBrk="1" fontAlgn="auto" latinLnBrk="0" hangingPunct="1">
              <a:lnSpc>
                <a:spcPct val="100000"/>
              </a:lnSpc>
              <a:buClr>
                <a:prstClr val="white"/>
              </a:buClr>
              <a:buSzPct val="80000"/>
              <a:tabLst/>
              <a:defRPr/>
            </a:pPr>
            <a:r>
              <a:rPr lang="en-US" sz="2400" dirty="0">
                <a:solidFill>
                  <a:schemeClr val="bg1"/>
                </a:solidFill>
                <a:latin typeface="Cambria" panose="02040503050406030204" pitchFamily="18" charset="0"/>
                <a:ea typeface="Cambria" panose="02040503050406030204" pitchFamily="18" charset="0"/>
              </a:rPr>
              <a:t>1,483 cases</a:t>
            </a:r>
          </a:p>
          <a:p>
            <a:pPr marL="283464" marR="0" lvl="0" indent="-283464" algn="l" defTabSz="457200" rtl="0" eaLnBrk="1" fontAlgn="auto" latinLnBrk="0" hangingPunct="1">
              <a:lnSpc>
                <a:spcPct val="100000"/>
              </a:lnSpc>
              <a:buClr>
                <a:prstClr val="white"/>
              </a:buClr>
              <a:buSzPct val="80000"/>
              <a:tabLst/>
              <a:defRPr/>
            </a:pPr>
            <a:r>
              <a:rPr lang="en-US" sz="2400" dirty="0">
                <a:solidFill>
                  <a:schemeClr val="bg1"/>
                </a:solidFill>
                <a:latin typeface="Cambria" panose="02040503050406030204" pitchFamily="18" charset="0"/>
                <a:ea typeface="Cambria" panose="02040503050406030204" pitchFamily="18" charset="0"/>
              </a:rPr>
              <a:t>prosecuted</a:t>
            </a:r>
            <a:endParaRPr kumimoji="0" lang="en-US" sz="24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a:p>
            <a:pPr marL="283464" marR="0" lvl="0" indent="-283464" algn="l" defTabSz="457200" rtl="0" eaLnBrk="1" fontAlgn="auto" latinLnBrk="0" hangingPunct="1">
              <a:lnSpc>
                <a:spcPct val="100000"/>
              </a:lnSpc>
              <a:buClr>
                <a:prstClr val="white"/>
              </a:buClr>
              <a:buSzPct val="80000"/>
              <a:tabLst/>
              <a:defRPr/>
            </a:pPr>
            <a:endParaRPr lang="en-US" sz="2400" dirty="0">
              <a:solidFill>
                <a:schemeClr val="bg1"/>
              </a:solidFill>
              <a:latin typeface="Cambria" panose="02040503050406030204" pitchFamily="18" charset="0"/>
              <a:ea typeface="Cambria" panose="02040503050406030204" pitchFamily="18" charset="0"/>
            </a:endParaRPr>
          </a:p>
          <a:p>
            <a:pPr marL="283464" marR="0" lvl="0" indent="-283464" algn="l" defTabSz="457200" rtl="0" eaLnBrk="1" fontAlgn="auto" latinLnBrk="0" hangingPunct="1">
              <a:lnSpc>
                <a:spcPct val="100000"/>
              </a:lnSpc>
              <a:buClr>
                <a:prstClr val="white"/>
              </a:buClr>
              <a:buSzPct val="80000"/>
              <a:tabLst/>
              <a:defRPr/>
            </a:pPr>
            <a:r>
              <a:rPr kumimoji="0" lang="en-US" sz="24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13 Jury</a:t>
            </a:r>
            <a:r>
              <a:rPr lang="en-US" sz="2400" dirty="0">
                <a:solidFill>
                  <a:schemeClr val="bg1"/>
                </a:solidFill>
                <a:latin typeface="Cambria" panose="02040503050406030204" pitchFamily="18" charset="0"/>
                <a:ea typeface="Cambria" panose="02040503050406030204" pitchFamily="18" charset="0"/>
              </a:rPr>
              <a:t> </a:t>
            </a:r>
            <a:r>
              <a:rPr kumimoji="0" lang="en-US" sz="24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Trials</a:t>
            </a:r>
          </a:p>
        </p:txBody>
      </p:sp>
      <p:sp>
        <p:nvSpPr>
          <p:cNvPr id="5" name="TextBox 4">
            <a:extLst>
              <a:ext uri="{FF2B5EF4-FFF2-40B4-BE49-F238E27FC236}">
                <a16:creationId xmlns:a16="http://schemas.microsoft.com/office/drawing/2014/main" id="{1C8F141D-A6C5-26D6-3F36-F6AE986255B1}"/>
              </a:ext>
            </a:extLst>
          </p:cNvPr>
          <p:cNvSpPr txBox="1"/>
          <p:nvPr/>
        </p:nvSpPr>
        <p:spPr>
          <a:xfrm>
            <a:off x="9536306" y="752082"/>
            <a:ext cx="1538616" cy="646331"/>
          </a:xfrm>
          <a:prstGeom prst="rect">
            <a:avLst/>
          </a:prstGeom>
          <a:noFill/>
        </p:spPr>
        <p:txBody>
          <a:bodyPr wrap="square" rtlCol="0">
            <a:spAutoFit/>
          </a:bodyPr>
          <a:lstStyle/>
          <a:p>
            <a:r>
              <a:rPr lang="en-US" sz="3600" b="1" u="sng" dirty="0"/>
              <a:t>2023</a:t>
            </a:r>
          </a:p>
        </p:txBody>
      </p:sp>
      <p:sp>
        <p:nvSpPr>
          <p:cNvPr id="6" name="TextBox 5">
            <a:extLst>
              <a:ext uri="{FF2B5EF4-FFF2-40B4-BE49-F238E27FC236}">
                <a16:creationId xmlns:a16="http://schemas.microsoft.com/office/drawing/2014/main" id="{89963663-9695-B058-54AD-E18554EB6398}"/>
              </a:ext>
            </a:extLst>
          </p:cNvPr>
          <p:cNvSpPr txBox="1"/>
          <p:nvPr/>
        </p:nvSpPr>
        <p:spPr>
          <a:xfrm>
            <a:off x="9346190" y="1913467"/>
            <a:ext cx="2103756" cy="1569660"/>
          </a:xfrm>
          <a:prstGeom prst="rect">
            <a:avLst/>
          </a:prstGeom>
          <a:noFill/>
        </p:spPr>
        <p:txBody>
          <a:bodyPr wrap="square" rtlCol="0">
            <a:spAutoFit/>
          </a:bodyPr>
          <a:lstStyle/>
          <a:p>
            <a:pPr marL="283464" marR="0" lvl="0" indent="-283464" algn="l" defTabSz="457200" rtl="0" eaLnBrk="1" fontAlgn="auto" latinLnBrk="0" hangingPunct="1">
              <a:lnSpc>
                <a:spcPct val="100000"/>
              </a:lnSpc>
              <a:buClr>
                <a:prstClr val="white"/>
              </a:buClr>
              <a:buSzPct val="80000"/>
              <a:tabLst/>
              <a:defRPr/>
            </a:pPr>
            <a:r>
              <a:rPr lang="en-US" sz="2400" dirty="0">
                <a:latin typeface="Cambria" panose="02040503050406030204" pitchFamily="18" charset="0"/>
                <a:ea typeface="Cambria" panose="02040503050406030204" pitchFamily="18" charset="0"/>
              </a:rPr>
              <a:t>1,891 cases</a:t>
            </a:r>
          </a:p>
          <a:p>
            <a:pPr marL="283464" marR="0" lvl="0" indent="-283464" algn="l" defTabSz="457200" rtl="0" eaLnBrk="1" fontAlgn="auto" latinLnBrk="0" hangingPunct="1">
              <a:lnSpc>
                <a:spcPct val="100000"/>
              </a:lnSpc>
              <a:buClr>
                <a:prstClr val="white"/>
              </a:buClr>
              <a:buSzPct val="80000"/>
              <a:tabLst/>
              <a:defRPr/>
            </a:pPr>
            <a:r>
              <a:rPr lang="en-US" sz="2400" dirty="0">
                <a:latin typeface="Cambria" panose="02040503050406030204" pitchFamily="18" charset="0"/>
                <a:ea typeface="Cambria" panose="02040503050406030204" pitchFamily="18" charset="0"/>
              </a:rPr>
              <a:t>prosecuted</a:t>
            </a:r>
            <a:endParaRPr kumimoji="0" lang="en-US" sz="240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a:p>
            <a:pPr marL="283464" marR="0" lvl="0" indent="-283464" algn="l" defTabSz="457200" rtl="0" eaLnBrk="1" fontAlgn="auto" latinLnBrk="0" hangingPunct="1">
              <a:lnSpc>
                <a:spcPct val="100000"/>
              </a:lnSpc>
              <a:buClr>
                <a:prstClr val="white"/>
              </a:buClr>
              <a:buSzPct val="80000"/>
              <a:tabLst/>
              <a:defRPr/>
            </a:pPr>
            <a:endParaRPr lang="en-US" sz="2400" dirty="0">
              <a:latin typeface="Cambria" panose="02040503050406030204" pitchFamily="18" charset="0"/>
              <a:ea typeface="Cambria" panose="02040503050406030204" pitchFamily="18" charset="0"/>
            </a:endParaRPr>
          </a:p>
          <a:p>
            <a:pPr marL="283464" marR="0" lvl="0" indent="-283464" algn="l" defTabSz="457200" rtl="0" eaLnBrk="1" fontAlgn="auto" latinLnBrk="0" hangingPunct="1">
              <a:lnSpc>
                <a:spcPct val="100000"/>
              </a:lnSpc>
              <a:buClr>
                <a:prstClr val="white"/>
              </a:buClr>
              <a:buSzPct val="80000"/>
              <a:tabLst/>
              <a:defRPr/>
            </a:pPr>
            <a:r>
              <a:rPr lang="en-US" sz="2400" dirty="0">
                <a:latin typeface="Cambria" panose="02040503050406030204" pitchFamily="18" charset="0"/>
                <a:ea typeface="Cambria" panose="02040503050406030204" pitchFamily="18" charset="0"/>
              </a:rPr>
              <a:t>7</a:t>
            </a:r>
            <a:r>
              <a:rPr kumimoji="0" lang="en-US" sz="240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Jury</a:t>
            </a:r>
            <a:r>
              <a:rPr lang="en-US" sz="2400" dirty="0">
                <a:latin typeface="Cambria" panose="02040503050406030204" pitchFamily="18" charset="0"/>
                <a:ea typeface="Cambria" panose="02040503050406030204" pitchFamily="18" charset="0"/>
              </a:rPr>
              <a:t> </a:t>
            </a:r>
            <a:r>
              <a:rPr kumimoji="0" lang="en-US" sz="2400" i="0" u="none" strike="noStrike" kern="1200" cap="none" spc="0" normalizeH="0" baseline="0" noProof="0" dirty="0">
                <a:ln>
                  <a:noFill/>
                </a:ln>
                <a:effectLst/>
                <a:uLnTx/>
                <a:uFillTx/>
                <a:latin typeface="Cambria" panose="02040503050406030204" pitchFamily="18" charset="0"/>
                <a:ea typeface="Cambria" panose="02040503050406030204" pitchFamily="18" charset="0"/>
              </a:rPr>
              <a:t>Trials</a:t>
            </a:r>
          </a:p>
        </p:txBody>
      </p:sp>
    </p:spTree>
    <p:extLst>
      <p:ext uri="{BB962C8B-B14F-4D97-AF65-F5344CB8AC3E}">
        <p14:creationId xmlns:p14="http://schemas.microsoft.com/office/powerpoint/2010/main" val="614202662"/>
      </p:ext>
    </p:extLst>
  </p:cSld>
  <p:clrMapOvr>
    <a:masterClrMapping/>
  </p:clrMapOvr>
  <p:transition spd="med">
    <p:pull dir="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CC7770B-E4E1-42D6-9437-DAA4A3A9E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 name="Straight Connector 8">
              <a:extLst>
                <a:ext uri="{FF2B5EF4-FFF2-40B4-BE49-F238E27FC236}">
                  <a16:creationId xmlns:a16="http://schemas.microsoft.com/office/drawing/2014/main" id="{5A26DE5B-A1A6-4746-8EF7-4D6809ED75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77A3DDA-BF17-4302-867E-EBFD777B0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BE30704-4227-4B7B-BDB8-BFCF39086F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923B1E7-AEA4-42D8-8F4A-9D116F2966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21B6244-6EAE-442C-ACCF-8146103EC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5" name="Snip Diagonal Corner Rectangle 6">
            <a:extLst>
              <a:ext uri="{FF2B5EF4-FFF2-40B4-BE49-F238E27FC236}">
                <a16:creationId xmlns:a16="http://schemas.microsoft.com/office/drawing/2014/main" id="{AD2D45C7-2E37-44FD-AC77-116CD14B9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7" name="Snip Single Corner Rectangle 17">
            <a:extLst>
              <a:ext uri="{FF2B5EF4-FFF2-40B4-BE49-F238E27FC236}">
                <a16:creationId xmlns:a16="http://schemas.microsoft.com/office/drawing/2014/main" id="{1FF88480-2CF1-4C54-8CE3-2CA9CD9FF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7CABA29-EFB9-431F-83B6-2897E422B7DA}"/>
              </a:ext>
            </a:extLst>
          </p:cNvPr>
          <p:cNvSpPr txBox="1"/>
          <p:nvPr/>
        </p:nvSpPr>
        <p:spPr>
          <a:xfrm>
            <a:off x="684212" y="685800"/>
            <a:ext cx="8534400" cy="5606845"/>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tx1"/>
              </a:buClr>
              <a:buSzPct val="80000"/>
              <a:buFont typeface="Wingdings 3" panose="05040102010807070707" pitchFamily="18" charset="2"/>
              <a:buChar char=""/>
            </a:pPr>
            <a:endParaRPr lang="en-US" sz="900" dirty="0"/>
          </a:p>
        </p:txBody>
      </p:sp>
      <p:pic>
        <p:nvPicPr>
          <p:cNvPr id="2" name="Picture 5">
            <a:extLst>
              <a:ext uri="{FF2B5EF4-FFF2-40B4-BE49-F238E27FC236}">
                <a16:creationId xmlns:a16="http://schemas.microsoft.com/office/drawing/2014/main" id="{651150A5-B970-4E72-8E16-5FD05049ED0B}"/>
              </a:ext>
            </a:extLst>
          </p:cNvPr>
          <p:cNvPicPr>
            <a:picLocks noChangeAspect="1" noChangeArrowheads="1"/>
          </p:cNvPicPr>
          <p:nvPr/>
        </p:nvPicPr>
        <p:blipFill>
          <a:blip r:embed="rId2"/>
          <a:srcRect/>
          <a:stretch/>
        </p:blipFill>
        <p:spPr bwMode="auto">
          <a:xfrm>
            <a:off x="9751416" y="5579534"/>
            <a:ext cx="2067832" cy="8346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338A787-0124-4556-BA85-BFC857EF7793}"/>
              </a:ext>
            </a:extLst>
          </p:cNvPr>
          <p:cNvSpPr txBox="1"/>
          <p:nvPr/>
        </p:nvSpPr>
        <p:spPr>
          <a:xfrm>
            <a:off x="684212" y="1501356"/>
            <a:ext cx="7989953" cy="5632311"/>
          </a:xfrm>
          <a:prstGeom prst="rect">
            <a:avLst/>
          </a:prstGeom>
          <a:noFill/>
        </p:spPr>
        <p:txBody>
          <a:bodyPr wrap="square">
            <a:spAutoFit/>
          </a:bodyPr>
          <a:lstStyle/>
          <a:p>
            <a:pPr marL="342900" indent="-342900">
              <a:buFont typeface="Century Gothic" panose="020B0502020202020204" pitchFamily="34" charset="0"/>
              <a:buChar char="►"/>
            </a:pPr>
            <a:r>
              <a:rPr lang="en-US" sz="2400" dirty="0">
                <a:latin typeface="Cambria" panose="02040503050406030204" pitchFamily="18" charset="0"/>
                <a:ea typeface="Cambria" panose="02040503050406030204" pitchFamily="18" charset="0"/>
              </a:rPr>
              <a:t> </a:t>
            </a:r>
            <a:r>
              <a:rPr lang="en-US" sz="2400" b="1" dirty="0">
                <a:latin typeface="Arial" panose="020B0604020202020204" pitchFamily="34" charset="0"/>
                <a:ea typeface="Cambria" panose="02040503050406030204" pitchFamily="18" charset="0"/>
                <a:cs typeface="Arial" panose="020B0604020202020204" pitchFamily="34" charset="0"/>
              </a:rPr>
              <a:t>Eligible Offenses:</a:t>
            </a:r>
          </a:p>
          <a:p>
            <a:pPr lvl="1"/>
            <a:r>
              <a:rPr lang="en-US" sz="2400" dirty="0">
                <a:latin typeface="Cambria" panose="02040503050406030204" pitchFamily="18" charset="0"/>
                <a:ea typeface="Cambria" panose="02040503050406030204" pitchFamily="18" charset="0"/>
              </a:rPr>
              <a:t>Theft</a:t>
            </a:r>
          </a:p>
          <a:p>
            <a:pPr lvl="1"/>
            <a:r>
              <a:rPr lang="en-US" sz="2400" dirty="0">
                <a:latin typeface="Cambria" panose="02040503050406030204" pitchFamily="18" charset="0"/>
                <a:ea typeface="Cambria" panose="02040503050406030204" pitchFamily="18" charset="0"/>
              </a:rPr>
              <a:t>Underage Possession/Consumption of Alcohol</a:t>
            </a:r>
          </a:p>
          <a:p>
            <a:pPr lvl="1"/>
            <a:r>
              <a:rPr lang="en-US" sz="2400" dirty="0">
                <a:latin typeface="Cambria" panose="02040503050406030204" pitchFamily="18" charset="0"/>
                <a:ea typeface="Cambria" panose="02040503050406030204" pitchFamily="18" charset="0"/>
              </a:rPr>
              <a:t>Possession of Marijuana/Marijuana paraphernalia </a:t>
            </a:r>
          </a:p>
          <a:p>
            <a:pPr lvl="1"/>
            <a:r>
              <a:rPr lang="en-US" sz="2400" dirty="0">
                <a:latin typeface="Cambria" panose="02040503050406030204" pitchFamily="18" charset="0"/>
                <a:ea typeface="Cambria" panose="02040503050406030204" pitchFamily="18" charset="0"/>
              </a:rPr>
              <a:t>Delaware City Income tax violations</a:t>
            </a:r>
          </a:p>
          <a:p>
            <a:pPr lvl="1"/>
            <a:endParaRPr lang="en-US" sz="2400" dirty="0">
              <a:latin typeface="Cambria" panose="02040503050406030204" pitchFamily="18" charset="0"/>
              <a:ea typeface="Cambria" panose="02040503050406030204" pitchFamily="18" charset="0"/>
            </a:endParaRPr>
          </a:p>
          <a:p>
            <a:pPr marL="342900" indent="-342900">
              <a:buFont typeface="Century Gothic" panose="020B0502020202020204" pitchFamily="34" charset="0"/>
              <a:buChar char="►"/>
            </a:pPr>
            <a:r>
              <a:rPr lang="en-US" sz="2400" b="1" dirty="0">
                <a:latin typeface="Cambria" panose="02040503050406030204" pitchFamily="18" charset="0"/>
                <a:ea typeface="Cambria" panose="02040503050406030204" pitchFamily="18" charset="0"/>
              </a:rPr>
              <a:t> </a:t>
            </a:r>
            <a:r>
              <a:rPr lang="en-US" sz="2400" b="1" dirty="0">
                <a:latin typeface="Arial" panose="020B0604020202020204" pitchFamily="34" charset="0"/>
                <a:ea typeface="Cambria" panose="02040503050406030204" pitchFamily="18" charset="0"/>
                <a:cs typeface="Arial" panose="020B0604020202020204" pitchFamily="34" charset="0"/>
              </a:rPr>
              <a:t>Eligibility:</a:t>
            </a:r>
          </a:p>
          <a:p>
            <a:pPr lvl="1"/>
            <a:r>
              <a:rPr lang="en-US" sz="2400" dirty="0">
                <a:latin typeface="Cambria" panose="02040503050406030204" pitchFamily="18" charset="0"/>
                <a:ea typeface="Cambria" panose="02040503050406030204" pitchFamily="18" charset="0"/>
              </a:rPr>
              <a:t>No previous criminal convictions as an adult</a:t>
            </a:r>
          </a:p>
          <a:p>
            <a:pPr lvl="1"/>
            <a:r>
              <a:rPr lang="en-US" sz="2400" dirty="0">
                <a:latin typeface="Cambria" panose="02040503050406030204" pitchFamily="18" charset="0"/>
                <a:ea typeface="Cambria" panose="02040503050406030204" pitchFamily="18" charset="0"/>
              </a:rPr>
              <a:t>No prior participation in a Diversion program</a:t>
            </a:r>
          </a:p>
          <a:p>
            <a:pPr lvl="1"/>
            <a:r>
              <a:rPr lang="en-US" sz="2400" dirty="0">
                <a:latin typeface="Cambria" panose="02040503050406030204" pitchFamily="18" charset="0"/>
                <a:ea typeface="Cambria" panose="02040503050406030204" pitchFamily="18" charset="0"/>
              </a:rPr>
              <a:t>No prior alcohol related traffic convictions</a:t>
            </a:r>
          </a:p>
          <a:p>
            <a:pPr lvl="1"/>
            <a:r>
              <a:rPr lang="en-US" sz="2400" dirty="0">
                <a:latin typeface="Cambria" panose="02040503050406030204" pitchFamily="18" charset="0"/>
                <a:ea typeface="Cambria" panose="02040503050406030204" pitchFamily="18" charset="0"/>
              </a:rPr>
              <a:t>No pending criminal or alcohol related traffic offenses</a:t>
            </a:r>
          </a:p>
          <a:p>
            <a:pPr marL="342900" indent="-342900">
              <a:lnSpc>
                <a:spcPct val="150000"/>
              </a:lnSpc>
              <a:buFont typeface="Century Gothic" panose="020B0502020202020204" pitchFamily="34" charset="0"/>
              <a:buChar char="►"/>
            </a:pPr>
            <a:r>
              <a:rPr lang="en-US" sz="2400" b="1" dirty="0">
                <a:latin typeface="Arial" panose="020B0604020202020204" pitchFamily="34" charset="0"/>
                <a:ea typeface="Cambria" panose="02040503050406030204" pitchFamily="18" charset="0"/>
                <a:cs typeface="Arial" panose="020B0604020202020204" pitchFamily="34" charset="0"/>
              </a:rPr>
              <a:t>Outcome:</a:t>
            </a:r>
            <a:br>
              <a:rPr lang="en-US" sz="2400" b="1" dirty="0">
                <a:latin typeface="Arial" panose="020B0604020202020204" pitchFamily="34" charset="0"/>
                <a:ea typeface="Cambria" panose="02040503050406030204" pitchFamily="18" charset="0"/>
                <a:cs typeface="Arial" panose="020B0604020202020204" pitchFamily="34" charset="0"/>
              </a:rPr>
            </a:br>
            <a:r>
              <a:rPr lang="en-US" sz="2400" dirty="0">
                <a:latin typeface="Cambria" panose="02040503050406030204" pitchFamily="18" charset="0"/>
                <a:ea typeface="Cambria" panose="02040503050406030204" pitchFamily="18" charset="0"/>
              </a:rPr>
              <a:t>Case is dismissed if successfully completed</a:t>
            </a:r>
          </a:p>
          <a:p>
            <a:pPr lvl="1"/>
            <a:endParaRPr lang="en-US" sz="24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D66B9849-D388-491C-B312-60038D00CA2D}"/>
              </a:ext>
            </a:extLst>
          </p:cNvPr>
          <p:cNvSpPr txBox="1"/>
          <p:nvPr/>
        </p:nvSpPr>
        <p:spPr>
          <a:xfrm>
            <a:off x="589329" y="665744"/>
            <a:ext cx="6110748" cy="584775"/>
          </a:xfrm>
          <a:prstGeom prst="rect">
            <a:avLst/>
          </a:prstGeom>
          <a:noFill/>
        </p:spPr>
        <p:txBody>
          <a:bodyPr wrap="square">
            <a:spAutoFit/>
          </a:bodyPr>
          <a:lstStyle/>
          <a:p>
            <a:r>
              <a:rPr lang="en-US" sz="3200" b="1" u="sng" dirty="0"/>
              <a:t>DIVERSION PROGRAM</a:t>
            </a:r>
            <a:endParaRPr lang="en-US" sz="3200" dirty="0"/>
          </a:p>
        </p:txBody>
      </p:sp>
    </p:spTree>
    <p:extLst>
      <p:ext uri="{BB962C8B-B14F-4D97-AF65-F5344CB8AC3E}">
        <p14:creationId xmlns:p14="http://schemas.microsoft.com/office/powerpoint/2010/main" val="26814935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CC7770B-E4E1-42D6-9437-DAA4A3A9E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 name="Straight Connector 8">
              <a:extLst>
                <a:ext uri="{FF2B5EF4-FFF2-40B4-BE49-F238E27FC236}">
                  <a16:creationId xmlns:a16="http://schemas.microsoft.com/office/drawing/2014/main" id="{5A26DE5B-A1A6-4746-8EF7-4D6809ED75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77A3DDA-BF17-4302-867E-EBFD777B0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BE30704-4227-4B7B-BDB8-BFCF39086F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923B1E7-AEA4-42D8-8F4A-9D116F2966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21B6244-6EAE-442C-ACCF-8146103EC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5" name="Snip Diagonal Corner Rectangle 6">
            <a:extLst>
              <a:ext uri="{FF2B5EF4-FFF2-40B4-BE49-F238E27FC236}">
                <a16:creationId xmlns:a16="http://schemas.microsoft.com/office/drawing/2014/main" id="{AD2D45C7-2E37-44FD-AC77-116CD14B9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7" name="Snip Single Corner Rectangle 17">
            <a:extLst>
              <a:ext uri="{FF2B5EF4-FFF2-40B4-BE49-F238E27FC236}">
                <a16:creationId xmlns:a16="http://schemas.microsoft.com/office/drawing/2014/main" id="{1FF88480-2CF1-4C54-8CE3-2CA9CD9FF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7CABA29-EFB9-431F-83B6-2897E422B7DA}"/>
              </a:ext>
            </a:extLst>
          </p:cNvPr>
          <p:cNvSpPr txBox="1"/>
          <p:nvPr/>
        </p:nvSpPr>
        <p:spPr>
          <a:xfrm>
            <a:off x="684212" y="685801"/>
            <a:ext cx="8534400" cy="785570"/>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tx1"/>
              </a:buClr>
              <a:buSzPct val="80000"/>
              <a:buFont typeface="Wingdings 3" panose="05040102010807070707" pitchFamily="18" charset="2"/>
              <a:buChar char=""/>
            </a:pPr>
            <a:endParaRPr lang="en-US" sz="900" dirty="0"/>
          </a:p>
        </p:txBody>
      </p:sp>
      <p:pic>
        <p:nvPicPr>
          <p:cNvPr id="2" name="Picture 5">
            <a:extLst>
              <a:ext uri="{FF2B5EF4-FFF2-40B4-BE49-F238E27FC236}">
                <a16:creationId xmlns:a16="http://schemas.microsoft.com/office/drawing/2014/main" id="{651150A5-B970-4E72-8E16-5FD05049ED0B}"/>
              </a:ext>
            </a:extLst>
          </p:cNvPr>
          <p:cNvPicPr>
            <a:picLocks noChangeAspect="1" noChangeArrowheads="1"/>
          </p:cNvPicPr>
          <p:nvPr/>
        </p:nvPicPr>
        <p:blipFill>
          <a:blip r:embed="rId2"/>
          <a:srcRect/>
          <a:stretch/>
        </p:blipFill>
        <p:spPr bwMode="auto">
          <a:xfrm>
            <a:off x="9751416" y="5579534"/>
            <a:ext cx="2067832" cy="8346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338A787-0124-4556-BA85-BFC857EF7793}"/>
              </a:ext>
            </a:extLst>
          </p:cNvPr>
          <p:cNvSpPr txBox="1"/>
          <p:nvPr/>
        </p:nvSpPr>
        <p:spPr>
          <a:xfrm>
            <a:off x="589329" y="1632626"/>
            <a:ext cx="11507788" cy="3785652"/>
          </a:xfrm>
          <a:prstGeom prst="rect">
            <a:avLst/>
          </a:prstGeom>
          <a:noFill/>
        </p:spPr>
        <p:txBody>
          <a:bodyPr wrap="square">
            <a:spAutoFit/>
          </a:bodyPr>
          <a:lstStyle/>
          <a:p>
            <a:r>
              <a:rPr lang="en-US" sz="2400" b="1" dirty="0">
                <a:latin typeface="Arial" panose="020B0604020202020204" pitchFamily="34" charset="0"/>
                <a:ea typeface="Cambria" panose="02040503050406030204" pitchFamily="18" charset="0"/>
                <a:cs typeface="Arial" panose="020B0604020202020204" pitchFamily="34" charset="0"/>
              </a:rPr>
              <a:t>Requirements:</a:t>
            </a:r>
          </a:p>
          <a:p>
            <a:pPr marL="800100" lvl="1" indent="-342900">
              <a:buFont typeface="Cambria" panose="02040503050406030204" pitchFamily="18" charset="0"/>
              <a:buChar char="▶"/>
            </a:pPr>
            <a:r>
              <a:rPr lang="en-US" sz="2400" dirty="0">
                <a:latin typeface="Cambria" panose="02040503050406030204" pitchFamily="18" charset="0"/>
                <a:ea typeface="Cambria" panose="02040503050406030204" pitchFamily="18" charset="0"/>
              </a:rPr>
              <a:t>Must enter a guilty plea to the offense(s).</a:t>
            </a:r>
          </a:p>
          <a:p>
            <a:pPr marL="800100" lvl="1" indent="-342900">
              <a:buFont typeface="Cambria" panose="02040503050406030204" pitchFamily="18" charset="0"/>
              <a:buChar char="▶"/>
            </a:pPr>
            <a:r>
              <a:rPr lang="en-US" sz="2400" dirty="0">
                <a:latin typeface="Cambria" panose="02040503050406030204" pitchFamily="18" charset="0"/>
                <a:ea typeface="Cambria" panose="02040503050406030204" pitchFamily="18" charset="0"/>
              </a:rPr>
              <a:t>Pay a Diversion fee and associated court costs.</a:t>
            </a:r>
          </a:p>
          <a:p>
            <a:pPr marL="800100" lvl="1" indent="-342900">
              <a:buFont typeface="Cambria" panose="02040503050406030204" pitchFamily="18" charset="0"/>
              <a:buChar char="▶"/>
            </a:pPr>
            <a:r>
              <a:rPr lang="en-US" sz="2400" dirty="0">
                <a:latin typeface="Cambria" panose="02040503050406030204" pitchFamily="18" charset="0"/>
                <a:ea typeface="Cambria" panose="02040503050406030204" pitchFamily="18" charset="0"/>
              </a:rPr>
              <a:t>Complete 20 hours of community service at a non-profitable, charitable, or government organization.</a:t>
            </a:r>
          </a:p>
          <a:p>
            <a:pPr marL="800100" lvl="1" indent="-342900">
              <a:buFont typeface="Cambria" panose="02040503050406030204" pitchFamily="18" charset="0"/>
              <a:buChar char="▶"/>
            </a:pPr>
            <a:r>
              <a:rPr lang="en-US" sz="2400" dirty="0">
                <a:latin typeface="Cambria" panose="02040503050406030204" pitchFamily="18" charset="0"/>
                <a:ea typeface="Cambria" panose="02040503050406030204" pitchFamily="18" charset="0"/>
              </a:rPr>
              <a:t>Complete an education program as directed by the Prosecutor’s Office.</a:t>
            </a:r>
          </a:p>
          <a:p>
            <a:pPr marL="800100" lvl="1" indent="-342900">
              <a:buFont typeface="Cambria" panose="02040503050406030204" pitchFamily="18" charset="0"/>
              <a:buChar char="▶"/>
            </a:pPr>
            <a:r>
              <a:rPr lang="en-US" sz="2400" dirty="0">
                <a:latin typeface="Cambria" panose="02040503050406030204" pitchFamily="18" charset="0"/>
                <a:ea typeface="Cambria" panose="02040503050406030204" pitchFamily="18" charset="0"/>
              </a:rPr>
              <a:t>Cannot be charged with any criminal or alcohol related traffic offense during your participation in the program.</a:t>
            </a:r>
          </a:p>
          <a:p>
            <a:pPr marL="800100" lvl="1" indent="-342900">
              <a:buFont typeface="Cambria" panose="02040503050406030204" pitchFamily="18" charset="0"/>
              <a:buChar char="▶"/>
            </a:pPr>
            <a:r>
              <a:rPr lang="en-US" sz="2400" dirty="0">
                <a:latin typeface="Cambria" panose="02040503050406030204" pitchFamily="18" charset="0"/>
                <a:ea typeface="Cambria" panose="02040503050406030204" pitchFamily="18" charset="0"/>
              </a:rPr>
              <a:t>Subject to random drug and alcohol testing while participating in</a:t>
            </a:r>
          </a:p>
          <a:p>
            <a:pPr lvl="1"/>
            <a:r>
              <a:rPr lang="en-US" sz="2400" dirty="0">
                <a:latin typeface="Cambria" panose="02040503050406030204" pitchFamily="18" charset="0"/>
                <a:ea typeface="Cambria" panose="02040503050406030204" pitchFamily="18" charset="0"/>
              </a:rPr>
              <a:t>     the program. </a:t>
            </a:r>
          </a:p>
        </p:txBody>
      </p:sp>
      <p:sp>
        <p:nvSpPr>
          <p:cNvPr id="16" name="TextBox 15">
            <a:extLst>
              <a:ext uri="{FF2B5EF4-FFF2-40B4-BE49-F238E27FC236}">
                <a16:creationId xmlns:a16="http://schemas.microsoft.com/office/drawing/2014/main" id="{D66B9849-D388-491C-B312-60038D00CA2D}"/>
              </a:ext>
            </a:extLst>
          </p:cNvPr>
          <p:cNvSpPr txBox="1"/>
          <p:nvPr/>
        </p:nvSpPr>
        <p:spPr>
          <a:xfrm>
            <a:off x="589329" y="665744"/>
            <a:ext cx="6110748" cy="584775"/>
          </a:xfrm>
          <a:prstGeom prst="rect">
            <a:avLst/>
          </a:prstGeom>
          <a:noFill/>
        </p:spPr>
        <p:txBody>
          <a:bodyPr wrap="square">
            <a:spAutoFit/>
          </a:bodyPr>
          <a:lstStyle/>
          <a:p>
            <a:r>
              <a:rPr lang="en-US" sz="3200" b="1" u="sng" dirty="0"/>
              <a:t>DIVERSION PROGRAM</a:t>
            </a:r>
            <a:endParaRPr lang="en-US" sz="3200" dirty="0"/>
          </a:p>
        </p:txBody>
      </p:sp>
    </p:spTree>
    <p:extLst>
      <p:ext uri="{BB962C8B-B14F-4D97-AF65-F5344CB8AC3E}">
        <p14:creationId xmlns:p14="http://schemas.microsoft.com/office/powerpoint/2010/main" val="2579116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CC7770B-E4E1-42D6-9437-DAA4A3A9E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 name="Straight Connector 8">
              <a:extLst>
                <a:ext uri="{FF2B5EF4-FFF2-40B4-BE49-F238E27FC236}">
                  <a16:creationId xmlns:a16="http://schemas.microsoft.com/office/drawing/2014/main" id="{5A26DE5B-A1A6-4746-8EF7-4D6809ED75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77A3DDA-BF17-4302-867E-EBFD777B0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BE30704-4227-4B7B-BDB8-BFCF39086F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923B1E7-AEA4-42D8-8F4A-9D116F2966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21B6244-6EAE-442C-ACCF-8146103EC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5" name="Snip Diagonal Corner Rectangle 6">
            <a:extLst>
              <a:ext uri="{FF2B5EF4-FFF2-40B4-BE49-F238E27FC236}">
                <a16:creationId xmlns:a16="http://schemas.microsoft.com/office/drawing/2014/main" id="{AD2D45C7-2E37-44FD-AC77-116CD14B9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7" name="Snip Single Corner Rectangle 17">
            <a:extLst>
              <a:ext uri="{FF2B5EF4-FFF2-40B4-BE49-F238E27FC236}">
                <a16:creationId xmlns:a16="http://schemas.microsoft.com/office/drawing/2014/main" id="{1FF88480-2CF1-4C54-8CE3-2CA9CD9FF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7CABA29-EFB9-431F-83B6-2897E422B7DA}"/>
              </a:ext>
            </a:extLst>
          </p:cNvPr>
          <p:cNvSpPr txBox="1"/>
          <p:nvPr/>
        </p:nvSpPr>
        <p:spPr>
          <a:xfrm>
            <a:off x="684212" y="685801"/>
            <a:ext cx="8534400" cy="785570"/>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tx1"/>
              </a:buClr>
              <a:buSzPct val="80000"/>
              <a:buFont typeface="Wingdings 3" panose="05040102010807070707" pitchFamily="18" charset="2"/>
              <a:buChar char=""/>
            </a:pPr>
            <a:endParaRPr lang="en-US" sz="900" dirty="0"/>
          </a:p>
        </p:txBody>
      </p:sp>
      <p:pic>
        <p:nvPicPr>
          <p:cNvPr id="2" name="Picture 5">
            <a:extLst>
              <a:ext uri="{FF2B5EF4-FFF2-40B4-BE49-F238E27FC236}">
                <a16:creationId xmlns:a16="http://schemas.microsoft.com/office/drawing/2014/main" id="{651150A5-B970-4E72-8E16-5FD05049ED0B}"/>
              </a:ext>
            </a:extLst>
          </p:cNvPr>
          <p:cNvPicPr>
            <a:picLocks noChangeAspect="1" noChangeArrowheads="1"/>
          </p:cNvPicPr>
          <p:nvPr/>
        </p:nvPicPr>
        <p:blipFill>
          <a:blip r:embed="rId2"/>
          <a:srcRect/>
          <a:stretch/>
        </p:blipFill>
        <p:spPr bwMode="auto">
          <a:xfrm>
            <a:off x="9751416" y="5579534"/>
            <a:ext cx="2067832" cy="8346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66B9849-D388-491C-B312-60038D00CA2D}"/>
              </a:ext>
            </a:extLst>
          </p:cNvPr>
          <p:cNvSpPr txBox="1"/>
          <p:nvPr/>
        </p:nvSpPr>
        <p:spPr>
          <a:xfrm>
            <a:off x="3983012" y="2823402"/>
            <a:ext cx="4861692" cy="923330"/>
          </a:xfrm>
          <a:prstGeom prst="rect">
            <a:avLst/>
          </a:prstGeom>
          <a:noFill/>
        </p:spPr>
        <p:txBody>
          <a:bodyPr wrap="square">
            <a:spAutoFit/>
          </a:bodyPr>
          <a:lstStyle/>
          <a:p>
            <a:r>
              <a:rPr lang="en-US" sz="5400" u="sng" dirty="0">
                <a:solidFill>
                  <a:srgbClr val="114F79"/>
                </a:solidFill>
              </a:rPr>
              <a:t>QUESTIONS</a:t>
            </a:r>
            <a:endParaRPr lang="en-US" sz="5400" dirty="0">
              <a:solidFill>
                <a:srgbClr val="114F79"/>
              </a:solidFill>
            </a:endParaRPr>
          </a:p>
        </p:txBody>
      </p:sp>
    </p:spTree>
    <p:extLst>
      <p:ext uri="{BB962C8B-B14F-4D97-AF65-F5344CB8AC3E}">
        <p14:creationId xmlns:p14="http://schemas.microsoft.com/office/powerpoint/2010/main" val="1967097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Rot="1" noMove="1" noResize="1" noEditPoints="1" noAdjustHandles="1" noChangeArrowheads="1" noChangeShapeType="1"/>
          </p:cNvSpPr>
          <p:nvPr>
            <p:ph type="ctrTitle"/>
          </p:nvPr>
        </p:nvSpPr>
        <p:spPr/>
        <p:txBody>
          <a:bodyPr>
            <a:noAutofit/>
          </a:bodyPr>
          <a:lstStyle/>
          <a:p>
            <a:r>
              <a:rPr lang="en-US" sz="4400" dirty="0">
                <a:solidFill>
                  <a:schemeClr val="bg1"/>
                </a:solidFill>
                <a:latin typeface="Cambria" panose="02040503050406030204" pitchFamily="18" charset="0"/>
                <a:ea typeface="Cambria" panose="02040503050406030204" pitchFamily="18" charset="0"/>
              </a:rPr>
              <a:t>Economic Development</a:t>
            </a:r>
            <a:endParaRPr lang="en-US" sz="4400" dirty="0">
              <a:solidFill>
                <a:srgbClr val="FFFF00"/>
              </a:solidFill>
              <a:latin typeface="Cambria" panose="02040503050406030204" pitchFamily="18" charset="0"/>
              <a:ea typeface="Cambria" panose="02040503050406030204" pitchFamily="18" charset="0"/>
            </a:endParaRPr>
          </a:p>
        </p:txBody>
      </p:sp>
      <p:sp>
        <p:nvSpPr>
          <p:cNvPr id="3" name="Subtitle 2"/>
          <p:cNvSpPr>
            <a:spLocks noGrp="1"/>
          </p:cNvSpPr>
          <p:nvPr>
            <p:ph type="subTitle" idx="1"/>
          </p:nvPr>
        </p:nvSpPr>
        <p:spPr>
          <a:xfrm>
            <a:off x="0" y="3604437"/>
            <a:ext cx="12192000" cy="2066170"/>
          </a:xfrm>
        </p:spPr>
        <p:txBody>
          <a:bodyPr>
            <a:normAutofit lnSpcReduction="10000"/>
          </a:bodyPr>
          <a:lstStyle/>
          <a:p>
            <a:endParaRPr lang="en-US" sz="3200" dirty="0">
              <a:solidFill>
                <a:schemeClr val="bg1"/>
              </a:solidFill>
              <a:latin typeface="Cambria" panose="02040503050406030204" pitchFamily="18" charset="0"/>
              <a:ea typeface="Cambria" panose="02040503050406030204" pitchFamily="18" charset="0"/>
            </a:endParaRPr>
          </a:p>
          <a:p>
            <a:r>
              <a:rPr lang="en-US" sz="3200" dirty="0">
                <a:solidFill>
                  <a:schemeClr val="bg1"/>
                </a:solidFill>
                <a:latin typeface="Cambria" panose="02040503050406030204" pitchFamily="18" charset="0"/>
                <a:ea typeface="Cambria" panose="02040503050406030204" pitchFamily="18" charset="0"/>
              </a:rPr>
              <a:t>February 29, 2024</a:t>
            </a:r>
          </a:p>
        </p:txBody>
      </p:sp>
      <p:pic>
        <p:nvPicPr>
          <p:cNvPr id="4" name="Picture 3"/>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a:stretch/>
        </p:blipFill>
        <p:spPr>
          <a:xfrm>
            <a:off x="9700682" y="617481"/>
            <a:ext cx="1524912" cy="1546338"/>
          </a:xfrm>
          <a:prstGeom prst="rect">
            <a:avLst/>
          </a:prstGeom>
        </p:spPr>
      </p:pic>
    </p:spTree>
    <p:extLst>
      <p:ext uri="{BB962C8B-B14F-4D97-AF65-F5344CB8AC3E}">
        <p14:creationId xmlns:p14="http://schemas.microsoft.com/office/powerpoint/2010/main" val="711902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Title 8"/>
          <p:cNvSpPr txBox="1">
            <a:spLocks/>
          </p:cNvSpPr>
          <p:nvPr/>
        </p:nvSpPr>
        <p:spPr>
          <a:xfrm>
            <a:off x="609598" y="374619"/>
            <a:ext cx="10972800" cy="5543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b="1" dirty="0">
                <a:solidFill>
                  <a:schemeClr val="bg1"/>
                </a:solidFill>
                <a:latin typeface="Cambria"/>
              </a:rPr>
              <a:t>The Role</a:t>
            </a:r>
            <a:endParaRPr kumimoji="0" lang="en-US" sz="4400" b="1" i="0" u="none" strike="noStrike" kern="1200" cap="none" spc="0" normalizeH="0" baseline="0" noProof="0" dirty="0">
              <a:ln>
                <a:noFill/>
              </a:ln>
              <a:solidFill>
                <a:schemeClr val="bg1"/>
              </a:solidFill>
              <a:effectLst/>
              <a:uLnTx/>
              <a:uFillTx/>
              <a:latin typeface="Cambria"/>
              <a:ea typeface="+mj-ea"/>
              <a:cs typeface="+mj-cs"/>
            </a:endParaRPr>
          </a:p>
        </p:txBody>
      </p:sp>
      <p:sp>
        <p:nvSpPr>
          <p:cNvPr id="11" name="Text Placeholder 9"/>
          <p:cNvSpPr txBox="1">
            <a:spLocks/>
          </p:cNvSpPr>
          <p:nvPr/>
        </p:nvSpPr>
        <p:spPr>
          <a:xfrm>
            <a:off x="6345924" y="2158738"/>
            <a:ext cx="5237505" cy="26436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 Placeholder 10"/>
          <p:cNvSpPr txBox="1">
            <a:spLocks/>
          </p:cNvSpPr>
          <p:nvPr/>
        </p:nvSpPr>
        <p:spPr>
          <a:xfrm>
            <a:off x="609598" y="1149750"/>
            <a:ext cx="5239563" cy="6397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85C62B7C-56C6-68EC-3654-5F82FD4A9F46}"/>
              </a:ext>
            </a:extLst>
          </p:cNvPr>
          <p:cNvSpPr txBox="1"/>
          <p:nvPr/>
        </p:nvSpPr>
        <p:spPr>
          <a:xfrm>
            <a:off x="456168" y="1375169"/>
            <a:ext cx="11334779" cy="3416320"/>
          </a:xfrm>
          <a:prstGeom prst="rect">
            <a:avLst/>
          </a:prstGeom>
          <a:noFill/>
        </p:spPr>
        <p:txBody>
          <a:bodyPr wrap="square">
            <a:spAutoFit/>
          </a:bodyPr>
          <a:lstStyle/>
          <a:p>
            <a:pPr algn="l"/>
            <a:r>
              <a:rPr lang="en-US" sz="2400" b="1" i="0" u="none" strike="noStrike" baseline="0" dirty="0">
                <a:solidFill>
                  <a:schemeClr val="bg1"/>
                </a:solidFill>
                <a:latin typeface="+mj-lt"/>
              </a:rPr>
              <a:t>What Is a local government Economic Developer?</a:t>
            </a:r>
          </a:p>
          <a:p>
            <a:pPr algn="l"/>
            <a:endParaRPr lang="en-US" sz="2400" b="1" i="0" u="none" strike="noStrike" baseline="0" dirty="0">
              <a:solidFill>
                <a:schemeClr val="bg1"/>
              </a:solidFill>
              <a:latin typeface="+mj-lt"/>
            </a:endParaRPr>
          </a:p>
          <a:p>
            <a:pPr marL="285750" indent="-285750" algn="l">
              <a:buFont typeface="Arial" panose="020B0604020202020204" pitchFamily="34" charset="0"/>
              <a:buChar char="•"/>
            </a:pPr>
            <a:r>
              <a:rPr lang="en-US" sz="2400" b="0" i="0" u="none" strike="noStrike" baseline="0" dirty="0">
                <a:solidFill>
                  <a:schemeClr val="bg1"/>
                </a:solidFill>
                <a:latin typeface="+mj-lt"/>
              </a:rPr>
              <a:t>A city government employee who helps spur the city economy. </a:t>
            </a:r>
          </a:p>
          <a:p>
            <a:pPr marL="285750" indent="-285750" algn="l">
              <a:buFont typeface="Arial" panose="020B0604020202020204" pitchFamily="34" charset="0"/>
              <a:buChar char="•"/>
            </a:pPr>
            <a:r>
              <a:rPr lang="en-US" sz="2400" dirty="0">
                <a:solidFill>
                  <a:schemeClr val="bg1"/>
                </a:solidFill>
                <a:latin typeface="+mj-lt"/>
              </a:rPr>
              <a:t>T</a:t>
            </a:r>
            <a:r>
              <a:rPr lang="en-US" sz="2400" b="0" i="0" u="none" strike="noStrike" baseline="0" dirty="0">
                <a:solidFill>
                  <a:schemeClr val="bg1"/>
                </a:solidFill>
                <a:latin typeface="+mj-lt"/>
              </a:rPr>
              <a:t>wo biggest responsibilities are to persuade new businesses to move into your town and encourage existing businesses to expand. </a:t>
            </a:r>
          </a:p>
          <a:p>
            <a:pPr marL="285750" indent="-285750" algn="l">
              <a:buFont typeface="Arial" panose="020B0604020202020204" pitchFamily="34" charset="0"/>
              <a:buChar char="•"/>
            </a:pPr>
            <a:r>
              <a:rPr lang="en-US" sz="2400" b="0" i="0" u="none" strike="noStrike" baseline="0" dirty="0">
                <a:solidFill>
                  <a:schemeClr val="bg1"/>
                </a:solidFill>
                <a:latin typeface="+mj-lt"/>
              </a:rPr>
              <a:t>Make connections with potentially valuable economic partners. </a:t>
            </a:r>
          </a:p>
          <a:p>
            <a:pPr marL="285750" indent="-285750" algn="l">
              <a:buFont typeface="Arial" panose="020B0604020202020204" pitchFamily="34" charset="0"/>
              <a:buChar char="•"/>
            </a:pPr>
            <a:r>
              <a:rPr lang="en-US" sz="2400" dirty="0">
                <a:solidFill>
                  <a:schemeClr val="bg1"/>
                </a:solidFill>
                <a:latin typeface="+mj-lt"/>
              </a:rPr>
              <a:t>D</a:t>
            </a:r>
            <a:r>
              <a:rPr lang="en-US" sz="2400" b="0" i="0" u="none" strike="noStrike" baseline="0" dirty="0">
                <a:solidFill>
                  <a:schemeClr val="bg1"/>
                </a:solidFill>
                <a:latin typeface="+mj-lt"/>
              </a:rPr>
              <a:t>uties include developing strategic programs for economic and financial growth, analyzing market trends, and advise the city manager and the city council.</a:t>
            </a:r>
          </a:p>
          <a:p>
            <a:pPr algn="l"/>
            <a:endParaRPr lang="en-US" sz="2400" b="0" i="0" u="none" strike="noStrike" baseline="0" dirty="0">
              <a:solidFill>
                <a:schemeClr val="bg1"/>
              </a:solidFill>
              <a:latin typeface="+mj-lt"/>
            </a:endParaRPr>
          </a:p>
        </p:txBody>
      </p:sp>
    </p:spTree>
    <p:extLst>
      <p:ext uri="{BB962C8B-B14F-4D97-AF65-F5344CB8AC3E}">
        <p14:creationId xmlns:p14="http://schemas.microsoft.com/office/powerpoint/2010/main" val="3821421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5DBB1CF7-9DD4-9461-EE00-3D772E8AC3A0}"/>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090D2502-269E-219D-E73D-78B29F8D3265}"/>
              </a:ext>
            </a:extLst>
          </p:cNvPr>
          <p:cNvSpPr txBox="1">
            <a:spLocks/>
          </p:cNvSpPr>
          <p:nvPr/>
        </p:nvSpPr>
        <p:spPr>
          <a:xfrm>
            <a:off x="609598" y="374619"/>
            <a:ext cx="10972800" cy="5543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mbria"/>
                <a:ea typeface="+mj-ea"/>
                <a:cs typeface="+mj-cs"/>
              </a:rPr>
              <a:t>The Goal</a:t>
            </a:r>
          </a:p>
        </p:txBody>
      </p:sp>
      <p:sp>
        <p:nvSpPr>
          <p:cNvPr id="11" name="Text Placeholder 9">
            <a:extLst>
              <a:ext uri="{FF2B5EF4-FFF2-40B4-BE49-F238E27FC236}">
                <a16:creationId xmlns:a16="http://schemas.microsoft.com/office/drawing/2014/main" id="{A0CE2DB9-6790-64B0-57A8-09B9BC9B60D1}"/>
              </a:ext>
            </a:extLst>
          </p:cNvPr>
          <p:cNvSpPr txBox="1">
            <a:spLocks/>
          </p:cNvSpPr>
          <p:nvPr/>
        </p:nvSpPr>
        <p:spPr>
          <a:xfrm>
            <a:off x="6345924" y="2158738"/>
            <a:ext cx="5237505" cy="26436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 Placeholder 10">
            <a:extLst>
              <a:ext uri="{FF2B5EF4-FFF2-40B4-BE49-F238E27FC236}">
                <a16:creationId xmlns:a16="http://schemas.microsoft.com/office/drawing/2014/main" id="{66E5FBF9-83DF-5188-EBC5-8E61EC35B123}"/>
              </a:ext>
            </a:extLst>
          </p:cNvPr>
          <p:cNvSpPr txBox="1">
            <a:spLocks/>
          </p:cNvSpPr>
          <p:nvPr/>
        </p:nvSpPr>
        <p:spPr>
          <a:xfrm>
            <a:off x="609598" y="1149750"/>
            <a:ext cx="5239563" cy="6397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D7F4422F-31AA-1CF4-1B41-68466AF9AE98}"/>
              </a:ext>
            </a:extLst>
          </p:cNvPr>
          <p:cNvSpPr txBox="1"/>
          <p:nvPr/>
        </p:nvSpPr>
        <p:spPr>
          <a:xfrm>
            <a:off x="456168" y="1375169"/>
            <a:ext cx="4801631" cy="5262979"/>
          </a:xfrm>
          <a:prstGeom prst="rect">
            <a:avLst/>
          </a:prstGeom>
          <a:noFill/>
        </p:spPr>
        <p:txBody>
          <a:bodyPr wrap="square">
            <a:spAutoFit/>
          </a:bodyPr>
          <a:lstStyle/>
          <a:p>
            <a:pPr algn="l"/>
            <a:r>
              <a:rPr lang="en-US" sz="2400" b="1" dirty="0">
                <a:solidFill>
                  <a:schemeClr val="bg1"/>
                </a:solidFill>
                <a:latin typeface="+mj-lt"/>
              </a:rPr>
              <a:t>F</a:t>
            </a:r>
            <a:r>
              <a:rPr lang="en-US" sz="2400" b="1" i="0" u="none" strike="noStrike" baseline="0" dirty="0">
                <a:solidFill>
                  <a:schemeClr val="bg1"/>
                </a:solidFill>
                <a:latin typeface="+mj-lt"/>
              </a:rPr>
              <a:t>oster new job opportunities</a:t>
            </a:r>
          </a:p>
          <a:p>
            <a:pPr marL="285750" indent="-285750" algn="l">
              <a:buFont typeface="Arial" panose="020B0604020202020204" pitchFamily="34" charset="0"/>
              <a:buChar char="•"/>
            </a:pPr>
            <a:r>
              <a:rPr lang="en-US" sz="2400" b="0" i="0" u="none" strike="noStrike" baseline="0" dirty="0">
                <a:solidFill>
                  <a:schemeClr val="bg1"/>
                </a:solidFill>
                <a:latin typeface="+mj-lt"/>
              </a:rPr>
              <a:t>Allowing our residents to have a stable income or career advancement, ultimately enhancing their quality of life.</a:t>
            </a:r>
          </a:p>
          <a:p>
            <a:pPr marL="285750" indent="-285750" algn="l">
              <a:buFont typeface="Arial" panose="020B0604020202020204" pitchFamily="34" charset="0"/>
              <a:buChar char="•"/>
            </a:pPr>
            <a:endParaRPr lang="en-US" sz="2400" b="0" i="0" u="none" strike="noStrike" baseline="0" dirty="0">
              <a:solidFill>
                <a:schemeClr val="bg1"/>
              </a:solidFill>
              <a:latin typeface="+mj-lt"/>
            </a:endParaRPr>
          </a:p>
          <a:p>
            <a:pPr algn="l"/>
            <a:r>
              <a:rPr lang="en-US" sz="2400" b="1" dirty="0">
                <a:solidFill>
                  <a:schemeClr val="bg1"/>
                </a:solidFill>
                <a:latin typeface="+mj-lt"/>
              </a:rPr>
              <a:t>I</a:t>
            </a:r>
            <a:r>
              <a:rPr lang="en-US" sz="2400" b="1" i="0" u="none" strike="noStrike" baseline="0" dirty="0">
                <a:solidFill>
                  <a:schemeClr val="bg1"/>
                </a:solidFill>
                <a:latin typeface="+mj-lt"/>
              </a:rPr>
              <a:t>ncrease tax revenue</a:t>
            </a:r>
          </a:p>
          <a:p>
            <a:pPr marL="285750" indent="-285750" algn="l">
              <a:buFont typeface="Arial" panose="020B0604020202020204" pitchFamily="34" charset="0"/>
              <a:buChar char="•"/>
            </a:pPr>
            <a:r>
              <a:rPr lang="en-US" sz="2400" b="0" i="0" u="none" strike="noStrike" baseline="0" dirty="0">
                <a:solidFill>
                  <a:schemeClr val="bg1"/>
                </a:solidFill>
                <a:latin typeface="+mj-lt"/>
              </a:rPr>
              <a:t>Allowing for investments in essential services such as education, infrastructure, and public safety – that benefit all citizens.</a:t>
            </a:r>
          </a:p>
          <a:p>
            <a:pPr marL="285750" indent="-285750" algn="l">
              <a:buFont typeface="Arial" panose="020B0604020202020204" pitchFamily="34" charset="0"/>
              <a:buChar char="•"/>
            </a:pPr>
            <a:endParaRPr lang="en-US" sz="2400" b="0" i="0" u="none" strike="noStrike" baseline="0" dirty="0">
              <a:solidFill>
                <a:schemeClr val="bg1"/>
              </a:solidFill>
              <a:latin typeface="+mj-lt"/>
            </a:endParaRPr>
          </a:p>
          <a:p>
            <a:pPr algn="l"/>
            <a:endParaRPr lang="en-US" sz="2400" b="0" i="0" u="none" strike="noStrike" baseline="0" dirty="0">
              <a:solidFill>
                <a:schemeClr val="bg1"/>
              </a:solidFill>
              <a:latin typeface="+mj-lt"/>
            </a:endParaRPr>
          </a:p>
        </p:txBody>
      </p:sp>
      <p:sp>
        <p:nvSpPr>
          <p:cNvPr id="2" name="TextBox 1">
            <a:extLst>
              <a:ext uri="{FF2B5EF4-FFF2-40B4-BE49-F238E27FC236}">
                <a16:creationId xmlns:a16="http://schemas.microsoft.com/office/drawing/2014/main" id="{F82ECB07-4BF6-26E0-028C-DF70B4DAC818}"/>
              </a:ext>
            </a:extLst>
          </p:cNvPr>
          <p:cNvSpPr txBox="1"/>
          <p:nvPr/>
        </p:nvSpPr>
        <p:spPr>
          <a:xfrm>
            <a:off x="6190438" y="1375169"/>
            <a:ext cx="5239562" cy="5262979"/>
          </a:xfrm>
          <a:prstGeom prst="rect">
            <a:avLst/>
          </a:prstGeom>
          <a:noFill/>
        </p:spPr>
        <p:txBody>
          <a:bodyPr wrap="square">
            <a:spAutoFit/>
          </a:bodyPr>
          <a:lstStyle/>
          <a:p>
            <a:pPr algn="l"/>
            <a:r>
              <a:rPr lang="en-US" sz="2400" b="1" dirty="0">
                <a:solidFill>
                  <a:schemeClr val="bg1"/>
                </a:solidFill>
                <a:latin typeface="+mj-lt"/>
              </a:rPr>
              <a:t>D</a:t>
            </a:r>
            <a:r>
              <a:rPr lang="en-US" sz="2400" b="1" i="0" u="none" strike="noStrike" baseline="0" dirty="0">
                <a:solidFill>
                  <a:schemeClr val="bg1"/>
                </a:solidFill>
                <a:latin typeface="+mj-lt"/>
              </a:rPr>
              <a:t>evelop a diversified economy</a:t>
            </a:r>
          </a:p>
          <a:p>
            <a:pPr marL="285750" indent="-285750" algn="l">
              <a:buFont typeface="Arial" panose="020B0604020202020204" pitchFamily="34" charset="0"/>
              <a:buChar char="•"/>
            </a:pPr>
            <a:r>
              <a:rPr lang="en-US" sz="2400" b="0" i="0" u="none" strike="noStrike" baseline="0" dirty="0">
                <a:solidFill>
                  <a:schemeClr val="bg1"/>
                </a:solidFill>
                <a:latin typeface="+mj-lt"/>
              </a:rPr>
              <a:t>While also fostering greater innovation and competition, empowering the community to be more resilient to economic headwinds as they come.</a:t>
            </a:r>
          </a:p>
          <a:p>
            <a:pPr algn="l"/>
            <a:endParaRPr lang="en-US" sz="2400" b="0" i="0" u="none" strike="noStrike" baseline="0" dirty="0">
              <a:solidFill>
                <a:schemeClr val="bg1"/>
              </a:solidFill>
              <a:latin typeface="+mj-lt"/>
            </a:endParaRPr>
          </a:p>
          <a:p>
            <a:pPr algn="l"/>
            <a:r>
              <a:rPr lang="en-US" sz="2400" b="1" dirty="0">
                <a:solidFill>
                  <a:schemeClr val="bg1"/>
                </a:solidFill>
                <a:latin typeface="+mj-lt"/>
              </a:rPr>
              <a:t>C</a:t>
            </a:r>
            <a:r>
              <a:rPr lang="en-US" sz="2400" b="1" i="0" u="none" strike="noStrike" baseline="0" dirty="0">
                <a:solidFill>
                  <a:schemeClr val="bg1"/>
                </a:solidFill>
                <a:latin typeface="+mj-lt"/>
              </a:rPr>
              <a:t>reate a vibrant economy</a:t>
            </a:r>
          </a:p>
          <a:p>
            <a:pPr marL="285750" indent="-285750" algn="l">
              <a:buFont typeface="Arial" panose="020B0604020202020204" pitchFamily="34" charset="0"/>
              <a:buChar char="•"/>
            </a:pPr>
            <a:r>
              <a:rPr lang="en-US" sz="2400" b="0" i="0" u="none" strike="noStrike" baseline="0" dirty="0">
                <a:solidFill>
                  <a:schemeClr val="bg1"/>
                </a:solidFill>
                <a:latin typeface="+mj-lt"/>
              </a:rPr>
              <a:t>A vibrant economy boosts property values, attracts skilled workers, and encourages cultural and recreational activities, making the community a more attractive place.</a:t>
            </a:r>
          </a:p>
          <a:p>
            <a:pPr algn="l"/>
            <a:endParaRPr lang="en-US" sz="2400" b="0" i="0" u="none" strike="noStrike" baseline="0" dirty="0">
              <a:solidFill>
                <a:schemeClr val="bg1"/>
              </a:solidFill>
              <a:latin typeface="+mj-lt"/>
            </a:endParaRPr>
          </a:p>
        </p:txBody>
      </p:sp>
    </p:spTree>
    <p:extLst>
      <p:ext uri="{BB962C8B-B14F-4D97-AF65-F5344CB8AC3E}">
        <p14:creationId xmlns:p14="http://schemas.microsoft.com/office/powerpoint/2010/main" val="205517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CE60-5262-4C76-83BF-D3F12780B1B6}"/>
              </a:ext>
            </a:extLst>
          </p:cNvPr>
          <p:cNvSpPr>
            <a:spLocks noGrp="1"/>
          </p:cNvSpPr>
          <p:nvPr>
            <p:ph type="title"/>
          </p:nvPr>
        </p:nvSpPr>
        <p:spPr>
          <a:xfrm>
            <a:off x="4515209" y="1948854"/>
            <a:ext cx="3061895" cy="947565"/>
          </a:xfrm>
        </p:spPr>
        <p:txBody>
          <a:bodyPr>
            <a:noAutofit/>
          </a:bodyPr>
          <a:lstStyle/>
          <a:p>
            <a:pPr algn="ctr"/>
            <a:r>
              <a:rPr lang="en-US" sz="4800" b="1" u="sng" dirty="0"/>
              <a:t>THE </a:t>
            </a:r>
            <a:br>
              <a:rPr lang="en-US" sz="4800" b="1" u="sng" dirty="0"/>
            </a:br>
            <a:r>
              <a:rPr lang="en-US" sz="4800" b="1" u="sng" dirty="0"/>
              <a:t>TEAM</a:t>
            </a:r>
          </a:p>
        </p:txBody>
      </p:sp>
      <p:sp>
        <p:nvSpPr>
          <p:cNvPr id="4" name="Text Placeholder 3">
            <a:extLst>
              <a:ext uri="{FF2B5EF4-FFF2-40B4-BE49-F238E27FC236}">
                <a16:creationId xmlns:a16="http://schemas.microsoft.com/office/drawing/2014/main" id="{6BB8B9D3-9EA6-4BCB-9783-EDDC8506C465}"/>
              </a:ext>
            </a:extLst>
          </p:cNvPr>
          <p:cNvSpPr>
            <a:spLocks noGrp="1"/>
          </p:cNvSpPr>
          <p:nvPr>
            <p:ph type="body" sz="half" idx="2"/>
          </p:nvPr>
        </p:nvSpPr>
        <p:spPr>
          <a:xfrm>
            <a:off x="14655930" y="6175843"/>
            <a:ext cx="6124092" cy="4978399"/>
          </a:xfrm>
        </p:spPr>
        <p:txBody>
          <a:bodyPr/>
          <a:lstStyle/>
          <a:p>
            <a:endParaRPr lang="en-US"/>
          </a:p>
        </p:txBody>
      </p:sp>
      <p:sp>
        <p:nvSpPr>
          <p:cNvPr id="5" name="Rectangle 4">
            <a:extLst>
              <a:ext uri="{FF2B5EF4-FFF2-40B4-BE49-F238E27FC236}">
                <a16:creationId xmlns:a16="http://schemas.microsoft.com/office/drawing/2014/main" id="{1F8EC7FD-1E38-4131-88A3-B69FACC9F3BB}"/>
              </a:ext>
            </a:extLst>
          </p:cNvPr>
          <p:cNvSpPr>
            <a:spLocks noChangeArrowheads="1"/>
          </p:cNvSpPr>
          <p:nvPr/>
        </p:nvSpPr>
        <p:spPr bwMode="auto">
          <a:xfrm>
            <a:off x="1230489" y="16433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3" descr="cid:e0a27772-15b9-486b-aa49-eee13755589e@namprd09.prod.outlook.com">
            <a:extLst>
              <a:ext uri="{FF2B5EF4-FFF2-40B4-BE49-F238E27FC236}">
                <a16:creationId xmlns:a16="http://schemas.microsoft.com/office/drawing/2014/main" id="{55D55C86-9766-418B-B855-19A589024C5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368820" y="759238"/>
            <a:ext cx="24384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422DDD3F-46A4-4F3A-941A-4076F952E13D}"/>
              </a:ext>
            </a:extLst>
          </p:cNvPr>
          <p:cNvSpPr>
            <a:spLocks noChangeArrowheads="1"/>
          </p:cNvSpPr>
          <p:nvPr/>
        </p:nvSpPr>
        <p:spPr bwMode="auto">
          <a:xfrm>
            <a:off x="10035822" y="63282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0">
            <a:extLst>
              <a:ext uri="{FF2B5EF4-FFF2-40B4-BE49-F238E27FC236}">
                <a16:creationId xmlns:a16="http://schemas.microsoft.com/office/drawing/2014/main" id="{78A99C57-0631-42A3-8FBF-D68905399B44}"/>
              </a:ext>
            </a:extLst>
          </p:cNvPr>
          <p:cNvSpPr>
            <a:spLocks noChangeArrowheads="1"/>
          </p:cNvSpPr>
          <p:nvPr/>
        </p:nvSpPr>
        <p:spPr bwMode="auto">
          <a:xfrm flipV="1">
            <a:off x="3036453" y="-2551043"/>
            <a:ext cx="8367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EB04DA21-A4B8-4A57-931E-579F8C6C8A71}"/>
              </a:ext>
            </a:extLst>
          </p:cNvPr>
          <p:cNvSpPr>
            <a:spLocks noChangeArrowheads="1"/>
          </p:cNvSpPr>
          <p:nvPr/>
        </p:nvSpPr>
        <p:spPr bwMode="auto">
          <a:xfrm>
            <a:off x="9089833" y="4226813"/>
            <a:ext cx="556609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4">
            <a:extLst>
              <a:ext uri="{FF2B5EF4-FFF2-40B4-BE49-F238E27FC236}">
                <a16:creationId xmlns:a16="http://schemas.microsoft.com/office/drawing/2014/main" id="{85910893-0AC5-447E-98D3-62B81AD196CD}"/>
              </a:ext>
            </a:extLst>
          </p:cNvPr>
          <p:cNvSpPr>
            <a:spLocks noChangeArrowheads="1"/>
          </p:cNvSpPr>
          <p:nvPr/>
        </p:nvSpPr>
        <p:spPr bwMode="auto">
          <a:xfrm>
            <a:off x="0" y="3902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Table 11">
            <a:extLst>
              <a:ext uri="{FF2B5EF4-FFF2-40B4-BE49-F238E27FC236}">
                <a16:creationId xmlns:a16="http://schemas.microsoft.com/office/drawing/2014/main" id="{15555D47-3900-4D0E-ABAD-57DB032997B7}"/>
              </a:ext>
            </a:extLst>
          </p:cNvPr>
          <p:cNvGraphicFramePr>
            <a:graphicFrameLocks noGrp="1"/>
          </p:cNvGraphicFramePr>
          <p:nvPr>
            <p:extLst>
              <p:ext uri="{D42A27DB-BD31-4B8C-83A1-F6EECF244321}">
                <p14:modId xmlns:p14="http://schemas.microsoft.com/office/powerpoint/2010/main" val="2595827469"/>
              </p:ext>
            </p:extLst>
          </p:nvPr>
        </p:nvGraphicFramePr>
        <p:xfrm>
          <a:off x="7398968" y="5028980"/>
          <a:ext cx="2024577" cy="542814"/>
        </p:xfrm>
        <a:graphic>
          <a:graphicData uri="http://schemas.openxmlformats.org/drawingml/2006/table">
            <a:tbl>
              <a:tblPr firstRow="1" bandRow="1">
                <a:tableStyleId>{5C22544A-7EE6-4342-B048-85BDC9FD1C3A}</a:tableStyleId>
              </a:tblPr>
              <a:tblGrid>
                <a:gridCol w="2024577">
                  <a:extLst>
                    <a:ext uri="{9D8B030D-6E8A-4147-A177-3AD203B41FA5}">
                      <a16:colId xmlns:a16="http://schemas.microsoft.com/office/drawing/2014/main" val="1114545966"/>
                    </a:ext>
                  </a:extLst>
                </a:gridCol>
              </a:tblGrid>
              <a:tr h="542814">
                <a:tc>
                  <a:txBody>
                    <a:bodyPr/>
                    <a:lstStyle/>
                    <a:p>
                      <a:pPr algn="ctr"/>
                      <a:r>
                        <a:rPr lang="en-US" sz="1400" b="1" dirty="0"/>
                        <a:t>Alicia Harris</a:t>
                      </a:r>
                    </a:p>
                    <a:p>
                      <a:pPr algn="ctr"/>
                      <a:r>
                        <a:rPr lang="en-US" sz="1400" b="1" dirty="0"/>
                        <a:t>Tyler Sanders</a:t>
                      </a:r>
                    </a:p>
                  </a:txBody>
                  <a:tcPr/>
                </a:tc>
                <a:extLst>
                  <a:ext uri="{0D108BD9-81ED-4DB2-BD59-A6C34878D82A}">
                    <a16:rowId xmlns:a16="http://schemas.microsoft.com/office/drawing/2014/main" val="845207342"/>
                  </a:ext>
                </a:extLst>
              </a:tr>
            </a:tbl>
          </a:graphicData>
        </a:graphic>
      </p:graphicFrame>
      <p:graphicFrame>
        <p:nvGraphicFramePr>
          <p:cNvPr id="13" name="Table 12">
            <a:extLst>
              <a:ext uri="{FF2B5EF4-FFF2-40B4-BE49-F238E27FC236}">
                <a16:creationId xmlns:a16="http://schemas.microsoft.com/office/drawing/2014/main" id="{8D1410B0-88EB-4CD3-AE5A-3098997E185A}"/>
              </a:ext>
            </a:extLst>
          </p:cNvPr>
          <p:cNvGraphicFramePr>
            <a:graphicFrameLocks noGrp="1"/>
          </p:cNvGraphicFramePr>
          <p:nvPr>
            <p:extLst>
              <p:ext uri="{D42A27DB-BD31-4B8C-83A1-F6EECF244321}">
                <p14:modId xmlns:p14="http://schemas.microsoft.com/office/powerpoint/2010/main" val="2613568518"/>
              </p:ext>
            </p:extLst>
          </p:nvPr>
        </p:nvGraphicFramePr>
        <p:xfrm>
          <a:off x="7398969" y="4231231"/>
          <a:ext cx="2024577" cy="640080"/>
        </p:xfrm>
        <a:graphic>
          <a:graphicData uri="http://schemas.openxmlformats.org/drawingml/2006/table">
            <a:tbl>
              <a:tblPr firstRow="1" bandRow="1">
                <a:tableStyleId>{5C22544A-7EE6-4342-B048-85BDC9FD1C3A}</a:tableStyleId>
              </a:tblPr>
              <a:tblGrid>
                <a:gridCol w="2024577">
                  <a:extLst>
                    <a:ext uri="{9D8B030D-6E8A-4147-A177-3AD203B41FA5}">
                      <a16:colId xmlns:a16="http://schemas.microsoft.com/office/drawing/2014/main" val="908037273"/>
                    </a:ext>
                  </a:extLst>
                </a:gridCol>
              </a:tblGrid>
              <a:tr h="603796">
                <a:tc>
                  <a:txBody>
                    <a:bodyPr/>
                    <a:lstStyle/>
                    <a:p>
                      <a:r>
                        <a:rPr lang="en-US" dirty="0"/>
                        <a:t>ASSISTANT CITY </a:t>
                      </a:r>
                      <a:br>
                        <a:rPr lang="en-US" dirty="0"/>
                      </a:br>
                      <a:r>
                        <a:rPr lang="en-US" dirty="0"/>
                        <a:t>PROSECUTORS:</a:t>
                      </a:r>
                    </a:p>
                  </a:txBody>
                  <a:tcPr/>
                </a:tc>
                <a:extLst>
                  <a:ext uri="{0D108BD9-81ED-4DB2-BD59-A6C34878D82A}">
                    <a16:rowId xmlns:a16="http://schemas.microsoft.com/office/drawing/2014/main" val="1196324130"/>
                  </a:ext>
                </a:extLst>
              </a:tr>
            </a:tbl>
          </a:graphicData>
        </a:graphic>
      </p:graphicFrame>
      <p:graphicFrame>
        <p:nvGraphicFramePr>
          <p:cNvPr id="14" name="Table 13">
            <a:extLst>
              <a:ext uri="{FF2B5EF4-FFF2-40B4-BE49-F238E27FC236}">
                <a16:creationId xmlns:a16="http://schemas.microsoft.com/office/drawing/2014/main" id="{43DF1AE3-7364-4457-A0CD-94B2FE86C2C6}"/>
              </a:ext>
            </a:extLst>
          </p:cNvPr>
          <p:cNvGraphicFramePr>
            <a:graphicFrameLocks noGrp="1"/>
          </p:cNvGraphicFramePr>
          <p:nvPr>
            <p:extLst>
              <p:ext uri="{D42A27DB-BD31-4B8C-83A1-F6EECF244321}">
                <p14:modId xmlns:p14="http://schemas.microsoft.com/office/powerpoint/2010/main" val="254051974"/>
              </p:ext>
            </p:extLst>
          </p:nvPr>
        </p:nvGraphicFramePr>
        <p:xfrm>
          <a:off x="197531" y="1774042"/>
          <a:ext cx="2438400" cy="64008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1206169905"/>
                    </a:ext>
                  </a:extLst>
                </a:gridCol>
              </a:tblGrid>
              <a:tr h="627499">
                <a:tc>
                  <a:txBody>
                    <a:bodyPr/>
                    <a:lstStyle/>
                    <a:p>
                      <a:r>
                        <a:rPr lang="en-US" dirty="0"/>
                        <a:t>Natalia S. Harris</a:t>
                      </a:r>
                    </a:p>
                    <a:p>
                      <a:r>
                        <a:rPr lang="en-US" dirty="0"/>
                        <a:t>City Attorney</a:t>
                      </a:r>
                    </a:p>
                  </a:txBody>
                  <a:tcPr/>
                </a:tc>
                <a:extLst>
                  <a:ext uri="{0D108BD9-81ED-4DB2-BD59-A6C34878D82A}">
                    <a16:rowId xmlns:a16="http://schemas.microsoft.com/office/drawing/2014/main" val="1086420330"/>
                  </a:ext>
                </a:extLst>
              </a:tr>
            </a:tbl>
          </a:graphicData>
        </a:graphic>
      </p:graphicFrame>
      <p:pic>
        <p:nvPicPr>
          <p:cNvPr id="15" name="Picture 14">
            <a:extLst>
              <a:ext uri="{FF2B5EF4-FFF2-40B4-BE49-F238E27FC236}">
                <a16:creationId xmlns:a16="http://schemas.microsoft.com/office/drawing/2014/main" id="{DAA7E096-1653-404D-B19F-B7AD3FB992C9}"/>
              </a:ext>
            </a:extLst>
          </p:cNvPr>
          <p:cNvPicPr>
            <a:picLocks noChangeAspect="1"/>
          </p:cNvPicPr>
          <p:nvPr/>
        </p:nvPicPr>
        <p:blipFill rotWithShape="1">
          <a:blip r:embed="rId5"/>
          <a:srcRect l="11992" t="6070" r="11015"/>
          <a:stretch/>
        </p:blipFill>
        <p:spPr>
          <a:xfrm>
            <a:off x="7266447" y="817553"/>
            <a:ext cx="2289622" cy="30819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5" name="Table 24">
            <a:extLst>
              <a:ext uri="{FF2B5EF4-FFF2-40B4-BE49-F238E27FC236}">
                <a16:creationId xmlns:a16="http://schemas.microsoft.com/office/drawing/2014/main" id="{F3F8DE70-884A-46E9-B7A7-E87E5AA0FF59}"/>
              </a:ext>
            </a:extLst>
          </p:cNvPr>
          <p:cNvGraphicFramePr>
            <a:graphicFrameLocks noGrp="1"/>
          </p:cNvGraphicFramePr>
          <p:nvPr>
            <p:extLst>
              <p:ext uri="{D42A27DB-BD31-4B8C-83A1-F6EECF244321}">
                <p14:modId xmlns:p14="http://schemas.microsoft.com/office/powerpoint/2010/main" val="3937761474"/>
              </p:ext>
            </p:extLst>
          </p:nvPr>
        </p:nvGraphicFramePr>
        <p:xfrm>
          <a:off x="9212216" y="1643158"/>
          <a:ext cx="2803080" cy="640080"/>
        </p:xfrm>
        <a:graphic>
          <a:graphicData uri="http://schemas.openxmlformats.org/drawingml/2006/table">
            <a:tbl>
              <a:tblPr firstRow="1" bandRow="1">
                <a:tableStyleId>{5C22544A-7EE6-4342-B048-85BDC9FD1C3A}</a:tableStyleId>
              </a:tblPr>
              <a:tblGrid>
                <a:gridCol w="2803080">
                  <a:extLst>
                    <a:ext uri="{9D8B030D-6E8A-4147-A177-3AD203B41FA5}">
                      <a16:colId xmlns:a16="http://schemas.microsoft.com/office/drawing/2014/main" val="908037273"/>
                    </a:ext>
                  </a:extLst>
                </a:gridCol>
              </a:tblGrid>
              <a:tr h="403013">
                <a:tc>
                  <a:txBody>
                    <a:bodyPr/>
                    <a:lstStyle/>
                    <a:p>
                      <a:r>
                        <a:rPr lang="en-US" dirty="0"/>
                        <a:t>Amelia Bean-DeFlumer</a:t>
                      </a:r>
                    </a:p>
                    <a:p>
                      <a:r>
                        <a:rPr lang="en-US" dirty="0"/>
                        <a:t>City Prosecutor</a:t>
                      </a:r>
                    </a:p>
                  </a:txBody>
                  <a:tcPr/>
                </a:tc>
                <a:extLst>
                  <a:ext uri="{0D108BD9-81ED-4DB2-BD59-A6C34878D82A}">
                    <a16:rowId xmlns:a16="http://schemas.microsoft.com/office/drawing/2014/main" val="1196324130"/>
                  </a:ext>
                </a:extLst>
              </a:tr>
            </a:tbl>
          </a:graphicData>
        </a:graphic>
      </p:graphicFrame>
      <p:pic>
        <p:nvPicPr>
          <p:cNvPr id="6" name="Picture 5" descr="A person in a suit&#10;&#10;Description automatically generated with medium confidence">
            <a:extLst>
              <a:ext uri="{FF2B5EF4-FFF2-40B4-BE49-F238E27FC236}">
                <a16:creationId xmlns:a16="http://schemas.microsoft.com/office/drawing/2014/main" id="{8A06CC4D-AF56-0F80-1C32-79F20DBFAA7F}"/>
              </a:ext>
            </a:extLst>
          </p:cNvPr>
          <p:cNvPicPr>
            <a:picLocks noChangeAspect="1"/>
          </p:cNvPicPr>
          <p:nvPr/>
        </p:nvPicPr>
        <p:blipFill rotWithShape="1">
          <a:blip r:embed="rId6"/>
          <a:srcRect l="23168" t="16349" r="15633" b="32685"/>
          <a:stretch/>
        </p:blipFill>
        <p:spPr>
          <a:xfrm>
            <a:off x="9656463" y="4261658"/>
            <a:ext cx="1635162" cy="2044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9" descr="cid:9d5b2163-d6b6-4a2c-89f4-d362aa9469f7@namprd09.prod.outlook.com">
            <a:extLst>
              <a:ext uri="{FF2B5EF4-FFF2-40B4-BE49-F238E27FC236}">
                <a16:creationId xmlns:a16="http://schemas.microsoft.com/office/drawing/2014/main" id="{08956150-E326-7C01-18BE-6B4A403FC993}"/>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5426692" y="4288847"/>
            <a:ext cx="1727506" cy="2051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8093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Text Placeholder 9"/>
          <p:cNvSpPr txBox="1">
            <a:spLocks/>
          </p:cNvSpPr>
          <p:nvPr/>
        </p:nvSpPr>
        <p:spPr>
          <a:xfrm>
            <a:off x="6345924" y="2158738"/>
            <a:ext cx="5237505" cy="26436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 Placeholder 10"/>
          <p:cNvSpPr txBox="1">
            <a:spLocks/>
          </p:cNvSpPr>
          <p:nvPr/>
        </p:nvSpPr>
        <p:spPr>
          <a:xfrm>
            <a:off x="408530" y="640479"/>
            <a:ext cx="5239563" cy="6397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solidFill>
                  <a:schemeClr val="bg1"/>
                </a:solidFill>
                <a:latin typeface="+mj-lt"/>
              </a:rPr>
              <a:t>Projects</a:t>
            </a:r>
            <a:endParaRPr kumimoji="0" lang="en-US" sz="2400" b="1" i="0" u="none" strike="noStrike" kern="1200" cap="none" spc="0" normalizeH="0" baseline="0" noProof="0" dirty="0">
              <a:ln>
                <a:noFill/>
              </a:ln>
              <a:solidFill>
                <a:schemeClr val="bg1"/>
              </a:solidFill>
              <a:effectLst/>
              <a:uLnTx/>
              <a:uFillTx/>
              <a:latin typeface="+mj-lt"/>
              <a:ea typeface="+mn-ea"/>
              <a:cs typeface="Calibri" panose="020F0502020204030204" pitchFamily="34" charset="0"/>
            </a:endParaRPr>
          </a:p>
        </p:txBody>
      </p:sp>
      <p:sp>
        <p:nvSpPr>
          <p:cNvPr id="3" name="TextBox 2">
            <a:extLst>
              <a:ext uri="{FF2B5EF4-FFF2-40B4-BE49-F238E27FC236}">
                <a16:creationId xmlns:a16="http://schemas.microsoft.com/office/drawing/2014/main" id="{85C62B7C-56C6-68EC-3654-5F82FD4A9F46}"/>
              </a:ext>
            </a:extLst>
          </p:cNvPr>
          <p:cNvSpPr txBox="1"/>
          <p:nvPr/>
        </p:nvSpPr>
        <p:spPr>
          <a:xfrm>
            <a:off x="408530" y="751289"/>
            <a:ext cx="5687470" cy="6740307"/>
          </a:xfrm>
          <a:prstGeom prst="rect">
            <a:avLst/>
          </a:prstGeom>
          <a:noFill/>
        </p:spPr>
        <p:txBody>
          <a:bodyPr wrap="square">
            <a:spAutoFit/>
          </a:bodyPr>
          <a:lstStyle/>
          <a:p>
            <a:pPr algn="l"/>
            <a:endParaRPr lang="en-US" sz="2400" b="0" i="0" u="none" strike="noStrike" baseline="0" dirty="0">
              <a:solidFill>
                <a:schemeClr val="bg1"/>
              </a:solidFill>
              <a:latin typeface="+mj-lt"/>
            </a:endParaRPr>
          </a:p>
          <a:p>
            <a:pPr marL="285750" indent="-285750" algn="l">
              <a:buFont typeface="Arial" panose="020B0604020202020204" pitchFamily="34" charset="0"/>
              <a:buChar char="•"/>
            </a:pPr>
            <a:r>
              <a:rPr lang="en-US" sz="2400" dirty="0">
                <a:solidFill>
                  <a:schemeClr val="bg1"/>
                </a:solidFill>
                <a:latin typeface="+mj-lt"/>
              </a:rPr>
              <a:t>M</a:t>
            </a:r>
            <a:r>
              <a:rPr lang="en-US" sz="2400" b="0" i="0" u="none" strike="noStrike" baseline="0" dirty="0">
                <a:solidFill>
                  <a:schemeClr val="bg1"/>
                </a:solidFill>
                <a:latin typeface="+mj-lt"/>
              </a:rPr>
              <a:t>anages about 200 projects each year</a:t>
            </a:r>
          </a:p>
          <a:p>
            <a:pPr algn="l"/>
            <a:endParaRPr lang="en-US" sz="2400" dirty="0">
              <a:solidFill>
                <a:schemeClr val="bg1"/>
              </a:solidFill>
              <a:latin typeface="+mj-lt"/>
            </a:endParaRPr>
          </a:p>
          <a:p>
            <a:pPr algn="l"/>
            <a:r>
              <a:rPr lang="en-US" sz="2400" b="1" i="0" u="none" strike="noStrike" baseline="0" dirty="0">
                <a:solidFill>
                  <a:schemeClr val="bg1"/>
                </a:solidFill>
                <a:latin typeface="+mj-lt"/>
              </a:rPr>
              <a:t>2022 </a:t>
            </a:r>
          </a:p>
          <a:p>
            <a:pPr marL="285750" indent="-285750">
              <a:buFont typeface="Arial" panose="020B0604020202020204" pitchFamily="34" charset="0"/>
              <a:buChar char="•"/>
            </a:pPr>
            <a:r>
              <a:rPr lang="en-US" sz="2400" b="0" i="0" u="none" strike="noStrike" baseline="0" dirty="0">
                <a:solidFill>
                  <a:schemeClr val="bg1"/>
                </a:solidFill>
                <a:latin typeface="+mj-lt"/>
              </a:rPr>
              <a:t>The new and expanded companies expected to hire 282 new full timers</a:t>
            </a:r>
          </a:p>
          <a:p>
            <a:pPr marL="285750" indent="-285750">
              <a:buFont typeface="Arial" panose="020B0604020202020204" pitchFamily="34" charset="0"/>
              <a:buChar char="•"/>
            </a:pPr>
            <a:r>
              <a:rPr lang="en-US" sz="2400" b="0" i="0" u="none" strike="noStrike" baseline="0" dirty="0">
                <a:solidFill>
                  <a:schemeClr val="bg1"/>
                </a:solidFill>
                <a:latin typeface="+mj-lt"/>
              </a:rPr>
              <a:t>The 282 jobs </a:t>
            </a:r>
            <a:r>
              <a:rPr lang="en-US" sz="2400" dirty="0">
                <a:solidFill>
                  <a:schemeClr val="bg1"/>
                </a:solidFill>
                <a:latin typeface="+mj-lt"/>
              </a:rPr>
              <a:t>expected to </a:t>
            </a:r>
            <a:r>
              <a:rPr lang="en-US" sz="2400" b="0" i="0" u="none" strike="noStrike" baseline="0" dirty="0">
                <a:solidFill>
                  <a:schemeClr val="bg1"/>
                </a:solidFill>
                <a:latin typeface="+mj-lt"/>
              </a:rPr>
              <a:t>lead to $12,742,835 in new payroll. </a:t>
            </a:r>
          </a:p>
          <a:p>
            <a:pPr marL="285750" indent="-285750">
              <a:buFont typeface="Arial" panose="020B0604020202020204" pitchFamily="34" charset="0"/>
              <a:buChar char="•"/>
            </a:pPr>
            <a:r>
              <a:rPr lang="en-US" sz="2400" b="0" i="0" u="none" strike="noStrike" baseline="0" dirty="0">
                <a:solidFill>
                  <a:schemeClr val="bg1"/>
                </a:solidFill>
                <a:latin typeface="+mj-lt"/>
              </a:rPr>
              <a:t>This will generate  $235,743 in new income taxes for City services annually</a:t>
            </a:r>
          </a:p>
          <a:p>
            <a:endParaRPr lang="en-US" sz="2400" b="1" dirty="0">
              <a:solidFill>
                <a:schemeClr val="bg1"/>
              </a:solidFill>
              <a:latin typeface="+mj-lt"/>
            </a:endParaRPr>
          </a:p>
          <a:p>
            <a:r>
              <a:rPr lang="en-US" sz="2400" b="1" dirty="0">
                <a:solidFill>
                  <a:schemeClr val="bg1"/>
                </a:solidFill>
                <a:latin typeface="+mj-lt"/>
              </a:rPr>
              <a:t>Business Retention and Expansion </a:t>
            </a:r>
          </a:p>
          <a:p>
            <a:pPr marL="342900" indent="-342900">
              <a:buFont typeface="Arial" panose="020B0604020202020204" pitchFamily="34" charset="0"/>
              <a:buChar char="•"/>
            </a:pPr>
            <a:r>
              <a:rPr lang="en-US" sz="2400" b="0" i="0" u="none" strike="noStrike" baseline="0" dirty="0">
                <a:solidFill>
                  <a:schemeClr val="bg1"/>
                </a:solidFill>
                <a:latin typeface="+mj-lt"/>
              </a:rPr>
              <a:t>Economic Development staff met with 50-60 businesses each year, providing a variety of services and assistance</a:t>
            </a:r>
          </a:p>
          <a:p>
            <a:endParaRPr kumimoji="0" lang="en-US" sz="2400" b="1" i="0" u="none" strike="noStrike" kern="1200" cap="none" spc="0" normalizeH="0" baseline="0" noProof="0" dirty="0">
              <a:ln>
                <a:noFill/>
              </a:ln>
              <a:solidFill>
                <a:schemeClr val="bg1"/>
              </a:solidFill>
              <a:effectLst/>
              <a:uLnTx/>
              <a:uFillTx/>
              <a:latin typeface="+mj-lt"/>
              <a:ea typeface="+mn-ea"/>
              <a:cs typeface="Calibri" panose="020F0502020204030204" pitchFamily="34" charset="0"/>
            </a:endParaRPr>
          </a:p>
          <a:p>
            <a:endParaRPr lang="en-US" sz="2400" b="0" i="0" u="none" strike="noStrike" baseline="0" dirty="0">
              <a:solidFill>
                <a:schemeClr val="bg1"/>
              </a:solidFill>
              <a:latin typeface="+mj-lt"/>
            </a:endParaRPr>
          </a:p>
          <a:p>
            <a:endParaRPr lang="en-US" sz="2400" b="0" i="0" u="none" strike="noStrike" baseline="0" dirty="0">
              <a:solidFill>
                <a:schemeClr val="bg1"/>
              </a:solidFill>
              <a:latin typeface="+mj-lt"/>
            </a:endParaRPr>
          </a:p>
        </p:txBody>
      </p:sp>
      <p:pic>
        <p:nvPicPr>
          <p:cNvPr id="2" name="Picture 1">
            <a:extLst>
              <a:ext uri="{FF2B5EF4-FFF2-40B4-BE49-F238E27FC236}">
                <a16:creationId xmlns:a16="http://schemas.microsoft.com/office/drawing/2014/main" id="{2732FF00-150C-3440-AD5E-23DFABA6C24B}"/>
              </a:ext>
            </a:extLst>
          </p:cNvPr>
          <p:cNvPicPr>
            <a:picLocks noChangeAspect="1"/>
          </p:cNvPicPr>
          <p:nvPr/>
        </p:nvPicPr>
        <p:blipFill rotWithShape="1">
          <a:blip r:embed="rId2"/>
          <a:srcRect l="11355"/>
          <a:stretch/>
        </p:blipFill>
        <p:spPr>
          <a:xfrm>
            <a:off x="6045884" y="1297643"/>
            <a:ext cx="5837583" cy="3709246"/>
          </a:xfrm>
          <a:prstGeom prst="rect">
            <a:avLst/>
          </a:prstGeom>
        </p:spPr>
      </p:pic>
      <p:pic>
        <p:nvPicPr>
          <p:cNvPr id="6" name="Picture 5">
            <a:extLst>
              <a:ext uri="{FF2B5EF4-FFF2-40B4-BE49-F238E27FC236}">
                <a16:creationId xmlns:a16="http://schemas.microsoft.com/office/drawing/2014/main" id="{3DAA4193-4634-E27C-5946-13F102B00811}"/>
              </a:ext>
            </a:extLst>
          </p:cNvPr>
          <p:cNvPicPr/>
          <p:nvPr/>
        </p:nvPicPr>
        <p:blipFill>
          <a:blip r:embed="rId3" cstate="print">
            <a:extLst>
              <a:ext uri="{28A0092B-C50C-407E-A947-70E740481C1C}">
                <a14:useLocalDpi xmlns:a14="http://schemas.microsoft.com/office/drawing/2010/main" val="0"/>
              </a:ext>
            </a:extLst>
          </a:blip>
          <a:srcRect/>
          <a:stretch/>
        </p:blipFill>
        <p:spPr>
          <a:xfrm>
            <a:off x="10451270" y="5293317"/>
            <a:ext cx="1004809" cy="1018927"/>
          </a:xfrm>
          <a:prstGeom prst="rect">
            <a:avLst/>
          </a:prstGeom>
        </p:spPr>
      </p:pic>
    </p:spTree>
    <p:extLst>
      <p:ext uri="{BB962C8B-B14F-4D97-AF65-F5344CB8AC3E}">
        <p14:creationId xmlns:p14="http://schemas.microsoft.com/office/powerpoint/2010/main" val="3063281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C62B7C-56C6-68EC-3654-5F82FD4A9F46}"/>
              </a:ext>
            </a:extLst>
          </p:cNvPr>
          <p:cNvSpPr txBox="1"/>
          <p:nvPr/>
        </p:nvSpPr>
        <p:spPr>
          <a:xfrm>
            <a:off x="351623" y="487025"/>
            <a:ext cx="5616040" cy="7478970"/>
          </a:xfrm>
          <a:prstGeom prst="rect">
            <a:avLst/>
          </a:prstGeom>
          <a:noFill/>
        </p:spPr>
        <p:txBody>
          <a:bodyPr wrap="square">
            <a:spAutoFit/>
          </a:bodyPr>
          <a:lstStyle/>
          <a:p>
            <a:pPr algn="l"/>
            <a:r>
              <a:rPr lang="en-US" sz="2400" b="1" i="0" u="none" strike="noStrike" baseline="0" dirty="0">
                <a:solidFill>
                  <a:schemeClr val="bg1"/>
                </a:solidFill>
                <a:latin typeface="+mj-lt"/>
              </a:rPr>
              <a:t>Delaware Entrepreneurial Center</a:t>
            </a:r>
          </a:p>
          <a:p>
            <a:pPr algn="l"/>
            <a:endParaRPr lang="en-US" sz="2400" b="0" i="0" u="none" strike="noStrike" baseline="0" dirty="0">
              <a:solidFill>
                <a:schemeClr val="bg1"/>
              </a:solidFill>
              <a:latin typeface="+mj-lt"/>
            </a:endParaRPr>
          </a:p>
          <a:p>
            <a:pPr marL="342900" indent="-342900" algn="l">
              <a:buFont typeface="Arial" panose="020B0604020202020204" pitchFamily="34" charset="0"/>
              <a:buChar char="•"/>
            </a:pPr>
            <a:r>
              <a:rPr lang="en-US" sz="2400" dirty="0">
                <a:solidFill>
                  <a:schemeClr val="bg1"/>
                </a:solidFill>
                <a:latin typeface="+mj-lt"/>
              </a:rPr>
              <a:t>Business incubator</a:t>
            </a:r>
          </a:p>
          <a:p>
            <a:pPr marL="342900" indent="-342900" algn="l">
              <a:buFont typeface="Arial" panose="020B0604020202020204" pitchFamily="34" charset="0"/>
              <a:buChar char="•"/>
            </a:pPr>
            <a:r>
              <a:rPr lang="en-US" sz="2400" dirty="0">
                <a:solidFill>
                  <a:schemeClr val="bg1"/>
                </a:solidFill>
                <a:latin typeface="+mj-lt"/>
              </a:rPr>
              <a:t>Opened in 2018 at Ohio Wesleyan</a:t>
            </a:r>
          </a:p>
          <a:p>
            <a:pPr marL="342900" indent="-342900" algn="l">
              <a:buFont typeface="Arial" panose="020B0604020202020204" pitchFamily="34" charset="0"/>
              <a:buChar char="•"/>
            </a:pPr>
            <a:r>
              <a:rPr lang="en-US" sz="2400" dirty="0">
                <a:solidFill>
                  <a:schemeClr val="bg1"/>
                </a:solidFill>
                <a:latin typeface="+mj-lt"/>
              </a:rPr>
              <a:t>First-of-its-kind city, county, and educational institute partnership</a:t>
            </a:r>
          </a:p>
          <a:p>
            <a:pPr marL="342900" indent="-342900" algn="l">
              <a:buFont typeface="Arial" panose="020B0604020202020204" pitchFamily="34" charset="0"/>
              <a:buChar char="•"/>
            </a:pPr>
            <a:r>
              <a:rPr lang="en-US" sz="2400" dirty="0">
                <a:solidFill>
                  <a:schemeClr val="bg1"/>
                </a:solidFill>
                <a:latin typeface="+mj-lt"/>
              </a:rPr>
              <a:t>Has seen 11 companies grow and graduate; 45 new, full-time jobs added to the local income tax base; more than $3.7 million in investments and grants awarded to center members.</a:t>
            </a:r>
          </a:p>
          <a:p>
            <a:pPr marL="342900" indent="-342900" algn="l">
              <a:buFont typeface="Arial" panose="020B0604020202020204" pitchFamily="34" charset="0"/>
              <a:buChar char="•"/>
            </a:pPr>
            <a:r>
              <a:rPr lang="en-US" sz="2400" dirty="0">
                <a:solidFill>
                  <a:schemeClr val="bg1"/>
                </a:solidFill>
                <a:latin typeface="+mj-lt"/>
              </a:rPr>
              <a:t>Created with a five-year agreement and $50,000 annual investment from the city and county.</a:t>
            </a:r>
          </a:p>
          <a:p>
            <a:pPr marL="342900" indent="-342900" algn="l">
              <a:buFont typeface="Arial" panose="020B0604020202020204" pitchFamily="34" charset="0"/>
              <a:buChar char="•"/>
            </a:pPr>
            <a:r>
              <a:rPr lang="en-US" sz="2400" dirty="0">
                <a:solidFill>
                  <a:schemeClr val="bg1"/>
                </a:solidFill>
                <a:latin typeface="+mj-lt"/>
              </a:rPr>
              <a:t>owu.edu/delaware-entrepreneurial-center.</a:t>
            </a:r>
          </a:p>
          <a:p>
            <a:pPr algn="l"/>
            <a:endParaRPr lang="en-US" sz="2400" dirty="0">
              <a:solidFill>
                <a:schemeClr val="bg1"/>
              </a:solidFill>
              <a:latin typeface="+mj-lt"/>
            </a:endParaRPr>
          </a:p>
          <a:p>
            <a:pPr algn="l"/>
            <a:endParaRPr lang="en-US" sz="2400" b="0" i="0" u="none" strike="noStrike" baseline="0" dirty="0">
              <a:solidFill>
                <a:schemeClr val="bg1"/>
              </a:solidFill>
              <a:latin typeface="+mj-lt"/>
            </a:endParaRPr>
          </a:p>
          <a:p>
            <a:pPr algn="l"/>
            <a:endParaRPr lang="en-US" sz="2400" dirty="0">
              <a:solidFill>
                <a:schemeClr val="bg1"/>
              </a:solidFill>
              <a:latin typeface="+mj-lt"/>
            </a:endParaRPr>
          </a:p>
          <a:p>
            <a:pPr algn="l"/>
            <a:endParaRPr lang="en-US" sz="2400" b="0" i="0" u="none" strike="noStrike" baseline="0" dirty="0">
              <a:solidFill>
                <a:schemeClr val="bg1"/>
              </a:solidFill>
              <a:latin typeface="+mj-lt"/>
            </a:endParaRPr>
          </a:p>
        </p:txBody>
      </p:sp>
      <p:pic>
        <p:nvPicPr>
          <p:cNvPr id="6" name="Picture 5">
            <a:extLst>
              <a:ext uri="{FF2B5EF4-FFF2-40B4-BE49-F238E27FC236}">
                <a16:creationId xmlns:a16="http://schemas.microsoft.com/office/drawing/2014/main" id="{2FF846E8-7D46-D1ED-AAF7-A135A73F1871}"/>
              </a:ext>
            </a:extLst>
          </p:cNvPr>
          <p:cNvPicPr>
            <a:picLocks noChangeAspect="1"/>
          </p:cNvPicPr>
          <p:nvPr/>
        </p:nvPicPr>
        <p:blipFill>
          <a:blip r:embed="rId2"/>
          <a:stretch>
            <a:fillRect/>
          </a:stretch>
        </p:blipFill>
        <p:spPr>
          <a:xfrm>
            <a:off x="6096000" y="747057"/>
            <a:ext cx="5744377" cy="3381847"/>
          </a:xfrm>
          <a:prstGeom prst="rect">
            <a:avLst/>
          </a:prstGeom>
        </p:spPr>
      </p:pic>
      <p:pic>
        <p:nvPicPr>
          <p:cNvPr id="2" name="Picture 1">
            <a:extLst>
              <a:ext uri="{FF2B5EF4-FFF2-40B4-BE49-F238E27FC236}">
                <a16:creationId xmlns:a16="http://schemas.microsoft.com/office/drawing/2014/main" id="{749350F6-A6E5-D193-A7EB-E1BEFAFA3534}"/>
              </a:ext>
            </a:extLst>
          </p:cNvPr>
          <p:cNvPicPr/>
          <p:nvPr/>
        </p:nvPicPr>
        <p:blipFill>
          <a:blip r:embed="rId3" cstate="print">
            <a:extLst>
              <a:ext uri="{28A0092B-C50C-407E-A947-70E740481C1C}">
                <a14:useLocalDpi xmlns:a14="http://schemas.microsoft.com/office/drawing/2010/main" val="0"/>
              </a:ext>
            </a:extLst>
          </a:blip>
          <a:srcRect/>
          <a:stretch/>
        </p:blipFill>
        <p:spPr>
          <a:xfrm>
            <a:off x="10451270" y="5293317"/>
            <a:ext cx="1004809" cy="1018927"/>
          </a:xfrm>
          <a:prstGeom prst="rect">
            <a:avLst/>
          </a:prstGeom>
        </p:spPr>
      </p:pic>
    </p:spTree>
    <p:extLst>
      <p:ext uri="{BB962C8B-B14F-4D97-AF65-F5344CB8AC3E}">
        <p14:creationId xmlns:p14="http://schemas.microsoft.com/office/powerpoint/2010/main" val="3683910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A89F8-B1EB-7A9A-1B82-D88B0E6A0910}"/>
              </a:ext>
            </a:extLst>
          </p:cNvPr>
          <p:cNvSpPr>
            <a:spLocks noGrp="1"/>
          </p:cNvSpPr>
          <p:nvPr>
            <p:ph type="title"/>
          </p:nvPr>
        </p:nvSpPr>
        <p:spPr>
          <a:xfrm>
            <a:off x="838200" y="365126"/>
            <a:ext cx="10515600" cy="1161670"/>
          </a:xfrm>
        </p:spPr>
        <p:txBody>
          <a:bodyPr>
            <a:normAutofit/>
          </a:bodyPr>
          <a:lstStyle/>
          <a:p>
            <a:r>
              <a:rPr lang="en-US" dirty="0">
                <a:solidFill>
                  <a:schemeClr val="bg1"/>
                </a:solidFill>
                <a:latin typeface="Cambria" panose="02040503050406030204" pitchFamily="18" charset="0"/>
                <a:ea typeface="Cambria" panose="02040503050406030204" pitchFamily="18" charset="0"/>
              </a:rPr>
              <a:t>Sawmill Pointe Business Park</a:t>
            </a:r>
          </a:p>
        </p:txBody>
      </p:sp>
      <p:pic>
        <p:nvPicPr>
          <p:cNvPr id="4" name="Content Placeholder 7" descr="A sign board with a plane in the background&#10;&#10;Description automatically generated">
            <a:extLst>
              <a:ext uri="{FF2B5EF4-FFF2-40B4-BE49-F238E27FC236}">
                <a16:creationId xmlns:a16="http://schemas.microsoft.com/office/drawing/2014/main" id="{8DEC9340-EC68-3612-242A-24C67F041FAF}"/>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2401" b="15670"/>
          <a:stretch/>
        </p:blipFill>
        <p:spPr>
          <a:xfrm>
            <a:off x="838200" y="1790377"/>
            <a:ext cx="5330437" cy="4344609"/>
          </a:xfrm>
        </p:spPr>
      </p:pic>
      <p:sp>
        <p:nvSpPr>
          <p:cNvPr id="12" name="TextBox 11">
            <a:extLst>
              <a:ext uri="{FF2B5EF4-FFF2-40B4-BE49-F238E27FC236}">
                <a16:creationId xmlns:a16="http://schemas.microsoft.com/office/drawing/2014/main" id="{6D77BE3C-883D-9753-94A5-481769AE6597}"/>
              </a:ext>
            </a:extLst>
          </p:cNvPr>
          <p:cNvSpPr txBox="1"/>
          <p:nvPr/>
        </p:nvSpPr>
        <p:spPr>
          <a:xfrm>
            <a:off x="6428509" y="1932708"/>
            <a:ext cx="4925291" cy="267765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Sawmill Parkway completion in 2024 to Section Line Road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Entire 89-acre Sawmill Pointe Business Park projected to house nearly 1.3 million SF of buildings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A5E0E38-6AD7-E545-65A9-E1CD70BC26C8}"/>
              </a:ext>
            </a:extLst>
          </p:cNvPr>
          <p:cNvPicPr/>
          <p:nvPr/>
        </p:nvPicPr>
        <p:blipFill>
          <a:blip r:embed="rId3" cstate="print">
            <a:extLst>
              <a:ext uri="{28A0092B-C50C-407E-A947-70E740481C1C}">
                <a14:useLocalDpi xmlns:a14="http://schemas.microsoft.com/office/drawing/2010/main" val="0"/>
              </a:ext>
            </a:extLst>
          </a:blip>
          <a:srcRect/>
          <a:stretch/>
        </p:blipFill>
        <p:spPr>
          <a:xfrm>
            <a:off x="10451270" y="5293317"/>
            <a:ext cx="1004809" cy="1018927"/>
          </a:xfrm>
          <a:prstGeom prst="rect">
            <a:avLst/>
          </a:prstGeom>
        </p:spPr>
      </p:pic>
    </p:spTree>
    <p:extLst>
      <p:ext uri="{BB962C8B-B14F-4D97-AF65-F5344CB8AC3E}">
        <p14:creationId xmlns:p14="http://schemas.microsoft.com/office/powerpoint/2010/main" val="4210299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B2D70-26CD-C3C4-A167-F0900AC363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4D698B-6BD6-8038-2F0F-BF7E1FA8ED24}"/>
              </a:ext>
            </a:extLst>
          </p:cNvPr>
          <p:cNvSpPr>
            <a:spLocks noGrp="1"/>
          </p:cNvSpPr>
          <p:nvPr>
            <p:ph type="title"/>
          </p:nvPr>
        </p:nvSpPr>
        <p:spPr>
          <a:xfrm>
            <a:off x="838200" y="365126"/>
            <a:ext cx="10515600" cy="1161670"/>
          </a:xfrm>
        </p:spPr>
        <p:txBody>
          <a:bodyPr>
            <a:normAutofit/>
          </a:bodyPr>
          <a:lstStyle/>
          <a:p>
            <a:r>
              <a:rPr lang="en-US" dirty="0">
                <a:solidFill>
                  <a:schemeClr val="bg1"/>
                </a:solidFill>
                <a:latin typeface="Cambria" panose="02040503050406030204" pitchFamily="18" charset="0"/>
                <a:ea typeface="Cambria" panose="02040503050406030204" pitchFamily="18" charset="0"/>
              </a:rPr>
              <a:t>Sawmill Pointe Business Park</a:t>
            </a:r>
          </a:p>
        </p:txBody>
      </p:sp>
      <p:pic>
        <p:nvPicPr>
          <p:cNvPr id="5" name="Picture 4">
            <a:extLst>
              <a:ext uri="{FF2B5EF4-FFF2-40B4-BE49-F238E27FC236}">
                <a16:creationId xmlns:a16="http://schemas.microsoft.com/office/drawing/2014/main" id="{A83B530E-0AB6-4A7A-02FD-5E2FD6A4C99D}"/>
              </a:ext>
            </a:extLst>
          </p:cNvPr>
          <p:cNvPicPr/>
          <p:nvPr/>
        </p:nvPicPr>
        <p:blipFill>
          <a:blip r:embed="rId2" cstate="print">
            <a:extLst>
              <a:ext uri="{28A0092B-C50C-407E-A947-70E740481C1C}">
                <a14:useLocalDpi xmlns:a14="http://schemas.microsoft.com/office/drawing/2010/main" val="0"/>
              </a:ext>
            </a:extLst>
          </a:blip>
          <a:srcRect/>
          <a:stretch/>
        </p:blipFill>
        <p:spPr>
          <a:xfrm>
            <a:off x="10451270" y="5293317"/>
            <a:ext cx="1004809" cy="1018927"/>
          </a:xfrm>
          <a:prstGeom prst="rect">
            <a:avLst/>
          </a:prstGeom>
        </p:spPr>
      </p:pic>
      <p:pic>
        <p:nvPicPr>
          <p:cNvPr id="7" name="Picture 6">
            <a:extLst>
              <a:ext uri="{FF2B5EF4-FFF2-40B4-BE49-F238E27FC236}">
                <a16:creationId xmlns:a16="http://schemas.microsoft.com/office/drawing/2014/main" id="{68E7324B-5A3D-A3FD-8339-A14879A48111}"/>
              </a:ext>
            </a:extLst>
          </p:cNvPr>
          <p:cNvPicPr>
            <a:picLocks noChangeAspect="1"/>
          </p:cNvPicPr>
          <p:nvPr/>
        </p:nvPicPr>
        <p:blipFill>
          <a:blip r:embed="rId3"/>
          <a:srcRect t="17127" b="17127"/>
          <a:stretch/>
        </p:blipFill>
        <p:spPr>
          <a:xfrm>
            <a:off x="1092633" y="1482661"/>
            <a:ext cx="10515600" cy="3661242"/>
          </a:xfrm>
          <a:prstGeom prst="rect">
            <a:avLst/>
          </a:prstGeom>
        </p:spPr>
      </p:pic>
    </p:spTree>
    <p:extLst>
      <p:ext uri="{BB962C8B-B14F-4D97-AF65-F5344CB8AC3E}">
        <p14:creationId xmlns:p14="http://schemas.microsoft.com/office/powerpoint/2010/main" val="3255749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0B0BC-FFC9-A958-F81B-6432D71D7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BEBFBC-D947-D188-B18E-10EBE857D4C9}"/>
              </a:ext>
            </a:extLst>
          </p:cNvPr>
          <p:cNvSpPr>
            <a:spLocks noGrp="1"/>
          </p:cNvSpPr>
          <p:nvPr>
            <p:ph type="title"/>
          </p:nvPr>
        </p:nvSpPr>
        <p:spPr>
          <a:xfrm>
            <a:off x="838200" y="365126"/>
            <a:ext cx="10515600" cy="1161670"/>
          </a:xfrm>
        </p:spPr>
        <p:txBody>
          <a:bodyPr>
            <a:normAutofit/>
          </a:bodyPr>
          <a:lstStyle/>
          <a:p>
            <a:r>
              <a:rPr lang="en-US" dirty="0">
                <a:solidFill>
                  <a:schemeClr val="bg1"/>
                </a:solidFill>
                <a:latin typeface="Cambria" panose="02040503050406030204" pitchFamily="18" charset="0"/>
                <a:ea typeface="Cambria" panose="02040503050406030204" pitchFamily="18" charset="0"/>
              </a:rPr>
              <a:t>Sawmill Pointe Business Park</a:t>
            </a:r>
          </a:p>
        </p:txBody>
      </p:sp>
      <p:sp>
        <p:nvSpPr>
          <p:cNvPr id="12" name="TextBox 11">
            <a:extLst>
              <a:ext uri="{FF2B5EF4-FFF2-40B4-BE49-F238E27FC236}">
                <a16:creationId xmlns:a16="http://schemas.microsoft.com/office/drawing/2014/main" id="{AF78649C-9B39-66EB-E415-E89E59ED1DA0}"/>
              </a:ext>
            </a:extLst>
          </p:cNvPr>
          <p:cNvSpPr txBox="1"/>
          <p:nvPr/>
        </p:nvSpPr>
        <p:spPr>
          <a:xfrm rot="13414478">
            <a:off x="6843179" y="1741322"/>
            <a:ext cx="4925291"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FF5891F7-FADC-2710-4899-4CB5FB2A6668}"/>
              </a:ext>
            </a:extLst>
          </p:cNvPr>
          <p:cNvPicPr/>
          <p:nvPr/>
        </p:nvPicPr>
        <p:blipFill>
          <a:blip r:embed="rId2" cstate="print">
            <a:extLst>
              <a:ext uri="{28A0092B-C50C-407E-A947-70E740481C1C}">
                <a14:useLocalDpi xmlns:a14="http://schemas.microsoft.com/office/drawing/2010/main" val="0"/>
              </a:ext>
            </a:extLst>
          </a:blip>
          <a:srcRect/>
          <a:stretch/>
        </p:blipFill>
        <p:spPr>
          <a:xfrm>
            <a:off x="10451270" y="5293317"/>
            <a:ext cx="1004809" cy="1018927"/>
          </a:xfrm>
          <a:prstGeom prst="rect">
            <a:avLst/>
          </a:prstGeom>
        </p:spPr>
      </p:pic>
      <p:pic>
        <p:nvPicPr>
          <p:cNvPr id="3" name="Picture 2">
            <a:extLst>
              <a:ext uri="{FF2B5EF4-FFF2-40B4-BE49-F238E27FC236}">
                <a16:creationId xmlns:a16="http://schemas.microsoft.com/office/drawing/2014/main" id="{7438BAA6-6471-414D-5576-34D1C74ACA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37"/>
          <a:stretch/>
        </p:blipFill>
        <p:spPr>
          <a:xfrm>
            <a:off x="996225" y="1423556"/>
            <a:ext cx="7134508" cy="4888688"/>
          </a:xfrm>
          <a:prstGeom prst="rect">
            <a:avLst/>
          </a:prstGeom>
        </p:spPr>
      </p:pic>
      <p:sp>
        <p:nvSpPr>
          <p:cNvPr id="8" name="TextBox 7">
            <a:extLst>
              <a:ext uri="{FF2B5EF4-FFF2-40B4-BE49-F238E27FC236}">
                <a16:creationId xmlns:a16="http://schemas.microsoft.com/office/drawing/2014/main" id="{32778CE2-0136-1C08-D375-35317A65DF80}"/>
              </a:ext>
            </a:extLst>
          </p:cNvPr>
          <p:cNvSpPr txBox="1"/>
          <p:nvPr/>
        </p:nvSpPr>
        <p:spPr>
          <a:xfrm>
            <a:off x="8575837" y="1423556"/>
            <a:ext cx="3065042" cy="341632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Expanding Delaware’s</a:t>
            </a:r>
            <a:b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‘breadbasket’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 new buildings; two already occupied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Inno</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-Pak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384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AF0C1-C635-37FD-1E3F-D40B1F9749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67C12-D7C2-0C03-0990-937E145AA97B}"/>
              </a:ext>
            </a:extLst>
          </p:cNvPr>
          <p:cNvSpPr>
            <a:spLocks noGrp="1"/>
          </p:cNvSpPr>
          <p:nvPr>
            <p:ph type="title"/>
          </p:nvPr>
        </p:nvSpPr>
        <p:spPr>
          <a:xfrm>
            <a:off x="494741" y="365126"/>
            <a:ext cx="10859059" cy="1161670"/>
          </a:xfrm>
        </p:spPr>
        <p:txBody>
          <a:bodyPr>
            <a:normAutofit/>
          </a:bodyPr>
          <a:lstStyle/>
          <a:p>
            <a:r>
              <a:rPr lang="en-US" dirty="0">
                <a:solidFill>
                  <a:schemeClr val="bg1"/>
                </a:solidFill>
                <a:latin typeface="Cambria" panose="02040503050406030204" pitchFamily="18" charset="0"/>
                <a:ea typeface="Cambria" panose="02040503050406030204" pitchFamily="18" charset="0"/>
              </a:rPr>
              <a:t>On the Horizon</a:t>
            </a:r>
          </a:p>
        </p:txBody>
      </p:sp>
      <p:sp>
        <p:nvSpPr>
          <p:cNvPr id="12" name="TextBox 11">
            <a:extLst>
              <a:ext uri="{FF2B5EF4-FFF2-40B4-BE49-F238E27FC236}">
                <a16:creationId xmlns:a16="http://schemas.microsoft.com/office/drawing/2014/main" id="{76487AA4-320D-D77A-C4D4-F0BB0425851B}"/>
              </a:ext>
            </a:extLst>
          </p:cNvPr>
          <p:cNvSpPr txBox="1"/>
          <p:nvPr/>
        </p:nvSpPr>
        <p:spPr>
          <a:xfrm rot="13414478">
            <a:off x="6843179" y="1741322"/>
            <a:ext cx="4925291"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B50B2BCE-CB01-C599-9A19-64E41D427B8F}"/>
              </a:ext>
            </a:extLst>
          </p:cNvPr>
          <p:cNvSpPr txBox="1"/>
          <p:nvPr/>
        </p:nvSpPr>
        <p:spPr>
          <a:xfrm>
            <a:off x="8088175" y="1306049"/>
            <a:ext cx="3946357" cy="526297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Attindas</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Hygiene Partners; </a:t>
            </a:r>
            <a:r>
              <a:rPr lang="en-US" sz="2400" dirty="0">
                <a:solidFill>
                  <a:prstClr val="white"/>
                </a:solidFill>
                <a:latin typeface="Cambria" panose="02040503050406030204" pitchFamily="18" charset="0"/>
                <a:ea typeface="Cambria" panose="02040503050406030204" pitchFamily="18" charset="0"/>
              </a:rPr>
              <a:t>$20 million investment and 50 new jobs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255,000 SF at Section Line &amp; Pittsburgh Dr.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Half of building recently leased by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Luvata</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Inc., creating 40 new jobs with $3.2 million in new payroll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Last parcel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availble</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40DE2C96-7CEE-3CF4-9BCD-C7034F8FFEEA}"/>
              </a:ext>
            </a:extLst>
          </p:cNvPr>
          <p:cNvPicPr>
            <a:picLocks noChangeAspect="1"/>
          </p:cNvPicPr>
          <p:nvPr/>
        </p:nvPicPr>
        <p:blipFill>
          <a:blip r:embed="rId2"/>
          <a:stretch>
            <a:fillRect/>
          </a:stretch>
        </p:blipFill>
        <p:spPr>
          <a:xfrm>
            <a:off x="494741" y="1423556"/>
            <a:ext cx="7249975" cy="5069318"/>
          </a:xfrm>
          <a:prstGeom prst="rect">
            <a:avLst/>
          </a:prstGeom>
        </p:spPr>
      </p:pic>
    </p:spTree>
    <p:extLst>
      <p:ext uri="{BB962C8B-B14F-4D97-AF65-F5344CB8AC3E}">
        <p14:creationId xmlns:p14="http://schemas.microsoft.com/office/powerpoint/2010/main" val="2853401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376448C-16CC-42B8-AB20-E111BF4C1080}"/>
              </a:ext>
            </a:extLst>
          </p:cNvPr>
          <p:cNvCxnSpPr>
            <a:cxnSpLocks/>
          </p:cNvCxnSpPr>
          <p:nvPr/>
        </p:nvCxnSpPr>
        <p:spPr>
          <a:xfrm>
            <a:off x="5763126" y="1756611"/>
            <a:ext cx="0" cy="3682955"/>
          </a:xfrm>
          <a:prstGeom prst="line">
            <a:avLst/>
          </a:prstGeom>
          <a:ln w="76200">
            <a:solidFill>
              <a:srgbClr val="002060">
                <a:alpha val="6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FCCCE60-5262-4C76-83BF-D3F12780B1B6}"/>
              </a:ext>
            </a:extLst>
          </p:cNvPr>
          <p:cNvSpPr>
            <a:spLocks noGrp="1"/>
          </p:cNvSpPr>
          <p:nvPr>
            <p:ph type="title"/>
          </p:nvPr>
        </p:nvSpPr>
        <p:spPr>
          <a:xfrm>
            <a:off x="4565052" y="763899"/>
            <a:ext cx="3061895" cy="603908"/>
          </a:xfrm>
        </p:spPr>
        <p:txBody>
          <a:bodyPr>
            <a:noAutofit/>
          </a:bodyPr>
          <a:lstStyle/>
          <a:p>
            <a:r>
              <a:rPr lang="en-US" sz="4800" b="1" u="sng" dirty="0"/>
              <a:t>THE TEAM</a:t>
            </a:r>
          </a:p>
        </p:txBody>
      </p:sp>
      <p:sp>
        <p:nvSpPr>
          <p:cNvPr id="4" name="Text Placeholder 3">
            <a:extLst>
              <a:ext uri="{FF2B5EF4-FFF2-40B4-BE49-F238E27FC236}">
                <a16:creationId xmlns:a16="http://schemas.microsoft.com/office/drawing/2014/main" id="{6BB8B9D3-9EA6-4BCB-9783-EDDC8506C465}"/>
              </a:ext>
            </a:extLst>
          </p:cNvPr>
          <p:cNvSpPr>
            <a:spLocks noGrp="1"/>
          </p:cNvSpPr>
          <p:nvPr>
            <p:ph type="body" sz="half" idx="2"/>
          </p:nvPr>
        </p:nvSpPr>
        <p:spPr>
          <a:xfrm>
            <a:off x="14758634" y="8715022"/>
            <a:ext cx="6021388" cy="2048933"/>
          </a:xfrm>
        </p:spPr>
        <p:txBody>
          <a:bodyPr/>
          <a:lstStyle/>
          <a:p>
            <a:endParaRPr lang="en-US" dirty="0"/>
          </a:p>
        </p:txBody>
      </p:sp>
      <p:sp>
        <p:nvSpPr>
          <p:cNvPr id="5" name="Rectangle 4">
            <a:extLst>
              <a:ext uri="{FF2B5EF4-FFF2-40B4-BE49-F238E27FC236}">
                <a16:creationId xmlns:a16="http://schemas.microsoft.com/office/drawing/2014/main" id="{1F8EC7FD-1E38-4131-88A3-B69FACC9F3BB}"/>
              </a:ext>
            </a:extLst>
          </p:cNvPr>
          <p:cNvSpPr>
            <a:spLocks noChangeArrowheads="1"/>
          </p:cNvSpPr>
          <p:nvPr/>
        </p:nvSpPr>
        <p:spPr bwMode="auto">
          <a:xfrm>
            <a:off x="1230489" y="12530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422DDD3F-46A4-4F3A-941A-4076F952E13D}"/>
              </a:ext>
            </a:extLst>
          </p:cNvPr>
          <p:cNvSpPr>
            <a:spLocks noChangeArrowheads="1"/>
          </p:cNvSpPr>
          <p:nvPr/>
        </p:nvSpPr>
        <p:spPr bwMode="auto">
          <a:xfrm>
            <a:off x="10035822" y="59379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3" name="Picture 5">
            <a:extLst>
              <a:ext uri="{FF2B5EF4-FFF2-40B4-BE49-F238E27FC236}">
                <a16:creationId xmlns:a16="http://schemas.microsoft.com/office/drawing/2014/main" id="{D8A96D17-3A1F-41B1-A498-3D092F283A60}"/>
              </a:ext>
            </a:extLst>
          </p:cNvPr>
          <p:cNvPicPr>
            <a:picLocks noChangeAspect="1" noChangeArrowheads="1"/>
          </p:cNvPicPr>
          <p:nvPr/>
        </p:nvPicPr>
        <p:blipFill>
          <a:blip r:embed="rId3"/>
          <a:srcRect/>
          <a:stretch/>
        </p:blipFill>
        <p:spPr bwMode="auto">
          <a:xfrm>
            <a:off x="9615856" y="5522309"/>
            <a:ext cx="2200012" cy="8918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a:extLst>
              <a:ext uri="{FF2B5EF4-FFF2-40B4-BE49-F238E27FC236}">
                <a16:creationId xmlns:a16="http://schemas.microsoft.com/office/drawing/2014/main" id="{28A4A43F-A335-40F6-89F2-8264132A42C7}"/>
              </a:ext>
            </a:extLst>
          </p:cNvPr>
          <p:cNvSpPr>
            <a:spLocks noChangeArrowheads="1"/>
          </p:cNvSpPr>
          <p:nvPr/>
        </p:nvSpPr>
        <p:spPr bwMode="auto">
          <a:xfrm>
            <a:off x="383821" y="3276031"/>
            <a:ext cx="9403992" cy="387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10">
            <a:extLst>
              <a:ext uri="{FF2B5EF4-FFF2-40B4-BE49-F238E27FC236}">
                <a16:creationId xmlns:a16="http://schemas.microsoft.com/office/drawing/2014/main" id="{78A99C57-0631-42A3-8FBF-D68905399B44}"/>
              </a:ext>
            </a:extLst>
          </p:cNvPr>
          <p:cNvSpPr>
            <a:spLocks noChangeArrowheads="1"/>
          </p:cNvSpPr>
          <p:nvPr/>
        </p:nvSpPr>
        <p:spPr bwMode="auto">
          <a:xfrm flipV="1">
            <a:off x="3036453" y="-2941330"/>
            <a:ext cx="8367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angle 12">
            <a:extLst>
              <a:ext uri="{FF2B5EF4-FFF2-40B4-BE49-F238E27FC236}">
                <a16:creationId xmlns:a16="http://schemas.microsoft.com/office/drawing/2014/main" id="{EB04DA21-A4B8-4A57-931E-579F8C6C8A71}"/>
              </a:ext>
            </a:extLst>
          </p:cNvPr>
          <p:cNvSpPr>
            <a:spLocks noChangeArrowheads="1"/>
          </p:cNvSpPr>
          <p:nvPr/>
        </p:nvSpPr>
        <p:spPr bwMode="auto">
          <a:xfrm>
            <a:off x="9089833" y="3836526"/>
            <a:ext cx="556609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14">
            <a:extLst>
              <a:ext uri="{FF2B5EF4-FFF2-40B4-BE49-F238E27FC236}">
                <a16:creationId xmlns:a16="http://schemas.microsoft.com/office/drawing/2014/main" id="{85910893-0AC5-447E-98D3-62B81AD196C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Table 11">
            <a:extLst>
              <a:ext uri="{FF2B5EF4-FFF2-40B4-BE49-F238E27FC236}">
                <a16:creationId xmlns:a16="http://schemas.microsoft.com/office/drawing/2014/main" id="{15555D47-3900-4D0E-ABAD-57DB032997B7}"/>
              </a:ext>
            </a:extLst>
          </p:cNvPr>
          <p:cNvGraphicFramePr>
            <a:graphicFrameLocks noGrp="1"/>
          </p:cNvGraphicFramePr>
          <p:nvPr>
            <p:extLst>
              <p:ext uri="{D42A27DB-BD31-4B8C-83A1-F6EECF244321}">
                <p14:modId xmlns:p14="http://schemas.microsoft.com/office/powerpoint/2010/main" val="898048132"/>
              </p:ext>
            </p:extLst>
          </p:nvPr>
        </p:nvGraphicFramePr>
        <p:xfrm>
          <a:off x="1512946" y="2434872"/>
          <a:ext cx="8936958" cy="390615"/>
        </p:xfrm>
        <a:graphic>
          <a:graphicData uri="http://schemas.openxmlformats.org/drawingml/2006/table">
            <a:tbl>
              <a:tblPr firstRow="1" bandRow="1">
                <a:tableStyleId>{5C22544A-7EE6-4342-B048-85BDC9FD1C3A}</a:tableStyleId>
              </a:tblPr>
              <a:tblGrid>
                <a:gridCol w="8936958">
                  <a:extLst>
                    <a:ext uri="{9D8B030D-6E8A-4147-A177-3AD203B41FA5}">
                      <a16:colId xmlns:a16="http://schemas.microsoft.com/office/drawing/2014/main" val="1114545966"/>
                    </a:ext>
                  </a:extLst>
                </a:gridCol>
              </a:tblGrid>
              <a:tr h="390615">
                <a:tc>
                  <a:txBody>
                    <a:bodyPr/>
                    <a:lstStyle/>
                    <a:p>
                      <a:r>
                        <a:rPr lang="en-US" sz="1400" b="0" dirty="0"/>
                        <a:t> </a:t>
                      </a:r>
                      <a:r>
                        <a:rPr lang="en-US" sz="1400" b="1" dirty="0"/>
                        <a:t>Valerie Hooper            </a:t>
                      </a:r>
                      <a:r>
                        <a:rPr lang="en-US" sz="1400" b="1" dirty="0" err="1"/>
                        <a:t>Neddy</a:t>
                      </a:r>
                      <a:r>
                        <a:rPr lang="en-US" sz="1400" b="1" dirty="0"/>
                        <a:t> Stark-Jones                    Veronica Hetzner                               Tina Johns</a:t>
                      </a:r>
                    </a:p>
                  </a:txBody>
                  <a:tcPr/>
                </a:tc>
                <a:extLst>
                  <a:ext uri="{0D108BD9-81ED-4DB2-BD59-A6C34878D82A}">
                    <a16:rowId xmlns:a16="http://schemas.microsoft.com/office/drawing/2014/main" val="845207342"/>
                  </a:ext>
                </a:extLst>
              </a:tr>
            </a:tbl>
          </a:graphicData>
        </a:graphic>
      </p:graphicFrame>
      <p:graphicFrame>
        <p:nvGraphicFramePr>
          <p:cNvPr id="13" name="Table 12">
            <a:extLst>
              <a:ext uri="{FF2B5EF4-FFF2-40B4-BE49-F238E27FC236}">
                <a16:creationId xmlns:a16="http://schemas.microsoft.com/office/drawing/2014/main" id="{8D1410B0-88EB-4CD3-AE5A-3098997E185A}"/>
              </a:ext>
            </a:extLst>
          </p:cNvPr>
          <p:cNvGraphicFramePr>
            <a:graphicFrameLocks noGrp="1"/>
          </p:cNvGraphicFramePr>
          <p:nvPr>
            <p:extLst>
              <p:ext uri="{D42A27DB-BD31-4B8C-83A1-F6EECF244321}">
                <p14:modId xmlns:p14="http://schemas.microsoft.com/office/powerpoint/2010/main" val="1058992294"/>
              </p:ext>
            </p:extLst>
          </p:nvPr>
        </p:nvGraphicFramePr>
        <p:xfrm>
          <a:off x="1436561" y="1660029"/>
          <a:ext cx="9115134" cy="403013"/>
        </p:xfrm>
        <a:graphic>
          <a:graphicData uri="http://schemas.openxmlformats.org/drawingml/2006/table">
            <a:tbl>
              <a:tblPr firstRow="1" bandRow="1">
                <a:tableStyleId>{5C22544A-7EE6-4342-B048-85BDC9FD1C3A}</a:tableStyleId>
              </a:tblPr>
              <a:tblGrid>
                <a:gridCol w="9115134">
                  <a:extLst>
                    <a:ext uri="{9D8B030D-6E8A-4147-A177-3AD203B41FA5}">
                      <a16:colId xmlns:a16="http://schemas.microsoft.com/office/drawing/2014/main" val="908037273"/>
                    </a:ext>
                  </a:extLst>
                </a:gridCol>
              </a:tblGrid>
              <a:tr h="403013">
                <a:tc>
                  <a:txBody>
                    <a:bodyPr/>
                    <a:lstStyle/>
                    <a:p>
                      <a:r>
                        <a:rPr lang="en-US" dirty="0"/>
                        <a:t>VICTIM ADVOCATES:                                                 ADMINISTRATIVE ASSISTANTS:           </a:t>
                      </a:r>
                    </a:p>
                  </a:txBody>
                  <a:tcPr/>
                </a:tc>
                <a:extLst>
                  <a:ext uri="{0D108BD9-81ED-4DB2-BD59-A6C34878D82A}">
                    <a16:rowId xmlns:a16="http://schemas.microsoft.com/office/drawing/2014/main" val="1196324130"/>
                  </a:ext>
                </a:extLst>
              </a:tr>
            </a:tbl>
          </a:graphicData>
        </a:graphic>
      </p:graphicFrame>
      <p:sp>
        <p:nvSpPr>
          <p:cNvPr id="6" name="Rectangle 4">
            <a:extLst>
              <a:ext uri="{FF2B5EF4-FFF2-40B4-BE49-F238E27FC236}">
                <a16:creationId xmlns:a16="http://schemas.microsoft.com/office/drawing/2014/main" id="{486FDF41-6359-433A-887E-85EA178AE745}"/>
              </a:ext>
            </a:extLst>
          </p:cNvPr>
          <p:cNvSpPr>
            <a:spLocks noChangeArrowheads="1"/>
          </p:cNvSpPr>
          <p:nvPr/>
        </p:nvSpPr>
        <p:spPr bwMode="auto">
          <a:xfrm flipH="1">
            <a:off x="9615856" y="3800989"/>
            <a:ext cx="419966" cy="12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147" name="Picture 3" descr="cid:159edda2-7898-435d-b69f-5105184ffffb@namprd09.prod.outlook.com">
            <a:extLst>
              <a:ext uri="{FF2B5EF4-FFF2-40B4-BE49-F238E27FC236}">
                <a16:creationId xmlns:a16="http://schemas.microsoft.com/office/drawing/2014/main" id="{B2BAE6A2-8E4C-4D31-A4E8-40371D4ADE69}"/>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l="23822" t="5819" b="15883"/>
          <a:stretch>
            <a:fillRect/>
          </a:stretch>
        </p:blipFill>
        <p:spPr bwMode="auto">
          <a:xfrm>
            <a:off x="1436561" y="3071602"/>
            <a:ext cx="1727874" cy="2367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6">
            <a:extLst>
              <a:ext uri="{FF2B5EF4-FFF2-40B4-BE49-F238E27FC236}">
                <a16:creationId xmlns:a16="http://schemas.microsoft.com/office/drawing/2014/main" id="{47207FCA-EFAC-4C2F-B5A4-850AC19F4879}"/>
              </a:ext>
            </a:extLst>
          </p:cNvPr>
          <p:cNvSpPr>
            <a:spLocks noChangeArrowheads="1"/>
          </p:cNvSpPr>
          <p:nvPr/>
        </p:nvSpPr>
        <p:spPr bwMode="auto">
          <a:xfrm flipV="1">
            <a:off x="3183490" y="240575"/>
            <a:ext cx="35961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149" name="Picture 5" descr="cid:6fe8af11-dc9f-4dff-9b8b-b35ab618a090@namprd09.prod.outlook.com">
            <a:extLst>
              <a:ext uri="{FF2B5EF4-FFF2-40B4-BE49-F238E27FC236}">
                <a16:creationId xmlns:a16="http://schemas.microsoft.com/office/drawing/2014/main" id="{A7AB5E76-6023-41B1-93E5-4ED853B990C5}"/>
              </a:ext>
            </a:extLst>
          </p:cNvPr>
          <p:cNvPicPr>
            <a:picLocks noChangeAspect="1" noChangeArrowheads="1"/>
          </p:cNvPicPr>
          <p:nvPr/>
        </p:nvPicPr>
        <p:blipFill rotWithShape="1">
          <a:blip r:embed="rId6" r:link="rId7">
            <a:extLst>
              <a:ext uri="{28A0092B-C50C-407E-A947-70E740481C1C}">
                <a14:useLocalDpi xmlns:a14="http://schemas.microsoft.com/office/drawing/2010/main" val="0"/>
              </a:ext>
            </a:extLst>
          </a:blip>
          <a:srcRect l="6562" t="19755" r="14654"/>
          <a:stretch>
            <a:fillRect/>
          </a:stretch>
        </p:blipFill>
        <p:spPr bwMode="auto">
          <a:xfrm>
            <a:off x="6204562" y="3071602"/>
            <a:ext cx="1746062" cy="2367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8">
            <a:extLst>
              <a:ext uri="{FF2B5EF4-FFF2-40B4-BE49-F238E27FC236}">
                <a16:creationId xmlns:a16="http://schemas.microsoft.com/office/drawing/2014/main" id="{4CCECA04-9658-4651-B90C-83250F2B6541}"/>
              </a:ext>
            </a:extLst>
          </p:cNvPr>
          <p:cNvSpPr>
            <a:spLocks noChangeArrowheads="1"/>
          </p:cNvSpPr>
          <p:nvPr/>
        </p:nvSpPr>
        <p:spPr bwMode="auto">
          <a:xfrm flipV="1">
            <a:off x="6343994" y="3659300"/>
            <a:ext cx="854261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151" name="Picture 7" descr="cid:aa2969a2-3625-496f-9f05-d8efd4b83345@namprd09.prod.outlook.com">
            <a:extLst>
              <a:ext uri="{FF2B5EF4-FFF2-40B4-BE49-F238E27FC236}">
                <a16:creationId xmlns:a16="http://schemas.microsoft.com/office/drawing/2014/main" id="{77A808E9-A686-451D-8C7F-020E0DA6F475}"/>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8703842" y="3111483"/>
            <a:ext cx="1746062" cy="2328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7821ACCB-06E8-45B3-81BF-92D68B0A0649}"/>
              </a:ext>
            </a:extLst>
          </p:cNvPr>
          <p:cNvPicPr>
            <a:picLocks noChangeAspect="1"/>
          </p:cNvPicPr>
          <p:nvPr/>
        </p:nvPicPr>
        <p:blipFill rotWithShape="1">
          <a:blip r:embed="rId10"/>
          <a:srcRect l="11196" r="11754"/>
          <a:stretch/>
        </p:blipFill>
        <p:spPr>
          <a:xfrm>
            <a:off x="3544341" y="3114716"/>
            <a:ext cx="1727874" cy="2324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49818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C93F4B4-FA57-4EB5-97FC-C31531653910}"/>
              </a:ext>
            </a:extLst>
          </p:cNvPr>
          <p:cNvCxnSpPr>
            <a:cxnSpLocks/>
          </p:cNvCxnSpPr>
          <p:nvPr/>
        </p:nvCxnSpPr>
        <p:spPr>
          <a:xfrm>
            <a:off x="5529228" y="2775821"/>
            <a:ext cx="0" cy="228231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B003DBC-0BD8-4E6F-BB58-A29EF3735901}"/>
              </a:ext>
            </a:extLst>
          </p:cNvPr>
          <p:cNvSpPr/>
          <p:nvPr/>
        </p:nvSpPr>
        <p:spPr>
          <a:xfrm>
            <a:off x="3665413" y="3307027"/>
            <a:ext cx="3611880" cy="784185"/>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CITY ATTORNEY</a:t>
            </a:r>
          </a:p>
        </p:txBody>
      </p:sp>
      <p:sp>
        <p:nvSpPr>
          <p:cNvPr id="3" name="Oval 2">
            <a:extLst>
              <a:ext uri="{FF2B5EF4-FFF2-40B4-BE49-F238E27FC236}">
                <a16:creationId xmlns:a16="http://schemas.microsoft.com/office/drawing/2014/main" id="{743E73C9-9C8E-4CF7-8E5F-28A04B7B3B19}"/>
              </a:ext>
            </a:extLst>
          </p:cNvPr>
          <p:cNvSpPr/>
          <p:nvPr/>
        </p:nvSpPr>
        <p:spPr>
          <a:xfrm>
            <a:off x="8238186" y="4464928"/>
            <a:ext cx="2205990" cy="914400"/>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CRIMINAL</a:t>
            </a:r>
          </a:p>
        </p:txBody>
      </p:sp>
      <p:sp>
        <p:nvSpPr>
          <p:cNvPr id="4" name="Oval 3">
            <a:extLst>
              <a:ext uri="{FF2B5EF4-FFF2-40B4-BE49-F238E27FC236}">
                <a16:creationId xmlns:a16="http://schemas.microsoft.com/office/drawing/2014/main" id="{C414BAA3-5F99-4F4C-B774-8843276B8D78}"/>
              </a:ext>
            </a:extLst>
          </p:cNvPr>
          <p:cNvSpPr/>
          <p:nvPr/>
        </p:nvSpPr>
        <p:spPr>
          <a:xfrm>
            <a:off x="8250172" y="3241919"/>
            <a:ext cx="2194004" cy="914400"/>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a:t>
            </a:r>
          </a:p>
        </p:txBody>
      </p:sp>
      <p:sp>
        <p:nvSpPr>
          <p:cNvPr id="5" name="Rectangle 4">
            <a:extLst>
              <a:ext uri="{FF2B5EF4-FFF2-40B4-BE49-F238E27FC236}">
                <a16:creationId xmlns:a16="http://schemas.microsoft.com/office/drawing/2014/main" id="{113B9A1D-4AD2-424F-BD3B-B204C2A9E3D0}"/>
              </a:ext>
            </a:extLst>
          </p:cNvPr>
          <p:cNvSpPr/>
          <p:nvPr/>
        </p:nvSpPr>
        <p:spPr>
          <a:xfrm>
            <a:off x="445770" y="308610"/>
            <a:ext cx="8572500" cy="91440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rgbClr val="114F79"/>
                </a:solidFill>
              </a:rPr>
              <a:t>LEGAL DEPARTMENT</a:t>
            </a:r>
          </a:p>
        </p:txBody>
      </p:sp>
      <p:sp>
        <p:nvSpPr>
          <p:cNvPr id="7" name="TextBox 6">
            <a:extLst>
              <a:ext uri="{FF2B5EF4-FFF2-40B4-BE49-F238E27FC236}">
                <a16:creationId xmlns:a16="http://schemas.microsoft.com/office/drawing/2014/main" id="{92942E5A-738D-44E2-A42C-50AAC5F330D8}"/>
              </a:ext>
            </a:extLst>
          </p:cNvPr>
          <p:cNvSpPr txBox="1"/>
          <p:nvPr/>
        </p:nvSpPr>
        <p:spPr>
          <a:xfrm>
            <a:off x="5652135" y="2971800"/>
            <a:ext cx="65" cy="276999"/>
          </a:xfrm>
          <a:prstGeom prst="rect">
            <a:avLst/>
          </a:prstGeom>
          <a:noFill/>
          <a:ln>
            <a:noFill/>
          </a:ln>
        </p:spPr>
        <p:txBody>
          <a:bodyPr wrap="none" lIns="0" tIns="0" rIns="0" bIns="0" rtlCol="0">
            <a:spAutoFit/>
          </a:bodyPr>
          <a:lstStyle/>
          <a:p>
            <a:endParaRPr lang="en-US" dirty="0"/>
          </a:p>
        </p:txBody>
      </p:sp>
      <p:pic>
        <p:nvPicPr>
          <p:cNvPr id="8" name="Picture 5">
            <a:extLst>
              <a:ext uri="{FF2B5EF4-FFF2-40B4-BE49-F238E27FC236}">
                <a16:creationId xmlns:a16="http://schemas.microsoft.com/office/drawing/2014/main" id="{F356ABCF-7D4E-4D93-93D0-917D1EC5FE88}"/>
              </a:ext>
            </a:extLst>
          </p:cNvPr>
          <p:cNvPicPr>
            <a:picLocks noChangeAspect="1" noChangeArrowheads="1"/>
          </p:cNvPicPr>
          <p:nvPr/>
        </p:nvPicPr>
        <p:blipFill>
          <a:blip r:embed="rId3"/>
          <a:srcRect/>
          <a:stretch/>
        </p:blipFill>
        <p:spPr bwMode="auto">
          <a:xfrm>
            <a:off x="9572263" y="5565185"/>
            <a:ext cx="2037865" cy="8261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C9DCC36-2B14-4A2A-9119-BAA408042E31}"/>
              </a:ext>
            </a:extLst>
          </p:cNvPr>
          <p:cNvSpPr/>
          <p:nvPr/>
        </p:nvSpPr>
        <p:spPr>
          <a:xfrm>
            <a:off x="3665413" y="2204249"/>
            <a:ext cx="3611880" cy="784185"/>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CITY MANAGER</a:t>
            </a:r>
          </a:p>
        </p:txBody>
      </p:sp>
      <p:sp>
        <p:nvSpPr>
          <p:cNvPr id="10" name="Rectangle 9">
            <a:extLst>
              <a:ext uri="{FF2B5EF4-FFF2-40B4-BE49-F238E27FC236}">
                <a16:creationId xmlns:a16="http://schemas.microsoft.com/office/drawing/2014/main" id="{B3BE801B-24CB-49F5-B879-445FFFCBB685}"/>
              </a:ext>
            </a:extLst>
          </p:cNvPr>
          <p:cNvSpPr/>
          <p:nvPr/>
        </p:nvSpPr>
        <p:spPr>
          <a:xfrm>
            <a:off x="3665413" y="4464928"/>
            <a:ext cx="3611880" cy="784185"/>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CITY PROSECUTOR</a:t>
            </a:r>
          </a:p>
        </p:txBody>
      </p:sp>
      <p:cxnSp>
        <p:nvCxnSpPr>
          <p:cNvPr id="14" name="Straight Connector 13">
            <a:extLst>
              <a:ext uri="{FF2B5EF4-FFF2-40B4-BE49-F238E27FC236}">
                <a16:creationId xmlns:a16="http://schemas.microsoft.com/office/drawing/2014/main" id="{435BE9D5-EE09-4201-A516-FEB55FF99185}"/>
              </a:ext>
            </a:extLst>
          </p:cNvPr>
          <p:cNvCxnSpPr>
            <a:cxnSpLocks/>
          </p:cNvCxnSpPr>
          <p:nvPr/>
        </p:nvCxnSpPr>
        <p:spPr>
          <a:xfrm flipH="1">
            <a:off x="7277293" y="3770158"/>
            <a:ext cx="97287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2D29C1C-DCBC-41CE-B3D0-9FF8C3C88150}"/>
              </a:ext>
            </a:extLst>
          </p:cNvPr>
          <p:cNvCxnSpPr>
            <a:cxnSpLocks/>
            <a:endCxn id="3" idx="2"/>
          </p:cNvCxnSpPr>
          <p:nvPr/>
        </p:nvCxnSpPr>
        <p:spPr>
          <a:xfrm>
            <a:off x="7277293" y="4922128"/>
            <a:ext cx="96089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169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14F79"/>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B90296-CFE0-401D-9CA3-32966EC4F0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8C9B4EE-7611-4ED9-B356-7BDD377C3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A4F266A-F2F7-47CD-8BBC-E3777E982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0D69C80-8919-4A32-B897-F2A21F9405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427B072-CC5B-481B-9719-8CD4C54444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285FDA20-1F2D-4C6B-BEA2-541F2A2DB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Snip Diagonal Corner Rectangle 6">
            <a:extLst>
              <a:ext uri="{FF2B5EF4-FFF2-40B4-BE49-F238E27FC236}">
                <a16:creationId xmlns:a16="http://schemas.microsoft.com/office/drawing/2014/main" id="{D7A1FF82-7172-4BD7-A331-B18CA494D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1075" cy="6857998"/>
          </a:xfrm>
          <a:prstGeom prst="snip2DiagRect">
            <a:avLst>
              <a:gd name="adj1" fmla="val 0"/>
              <a:gd name="adj2" fmla="val 42414"/>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9D6AC0B-5155-49AE-B988-0FE8156F24CD}"/>
              </a:ext>
            </a:extLst>
          </p:cNvPr>
          <p:cNvSpPr>
            <a:spLocks noGrp="1"/>
          </p:cNvSpPr>
          <p:nvPr>
            <p:ph type="title"/>
          </p:nvPr>
        </p:nvSpPr>
        <p:spPr>
          <a:xfrm>
            <a:off x="1005840" y="2186302"/>
            <a:ext cx="8737600" cy="2716107"/>
          </a:xfrm>
          <a:solidFill>
            <a:srgbClr val="114F79"/>
          </a:solidFill>
        </p:spPr>
        <p:txBody>
          <a:bodyPr vert="horz" lIns="91440" tIns="45720" rIns="91440" bIns="45720" rtlCol="0" anchor="b">
            <a:normAutofit/>
          </a:bodyPr>
          <a:lstStyle/>
          <a:p>
            <a:r>
              <a:rPr lang="en-US" sz="5400" dirty="0"/>
              <a:t>CITY ATTORNEY</a:t>
            </a:r>
          </a:p>
        </p:txBody>
      </p:sp>
      <p:pic>
        <p:nvPicPr>
          <p:cNvPr id="12" name="Picture 11">
            <a:extLst>
              <a:ext uri="{FF2B5EF4-FFF2-40B4-BE49-F238E27FC236}">
                <a16:creationId xmlns:a16="http://schemas.microsoft.com/office/drawing/2014/main" id="{32DF8A68-DD7F-4563-B14D-062038FBEA39}"/>
              </a:ext>
            </a:extLst>
          </p:cNvPr>
          <p:cNvPicPr>
            <a:picLocks noChangeAspect="1" noChangeArrowheads="1"/>
          </p:cNvPicPr>
          <p:nvPr/>
        </p:nvPicPr>
        <p:blipFill>
          <a:blip r:embed="rId2"/>
          <a:srcRect/>
          <a:stretch/>
        </p:blipFill>
        <p:spPr bwMode="auto">
          <a:xfrm>
            <a:off x="9245599" y="5352837"/>
            <a:ext cx="2308693" cy="935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11357"/>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40" name="Group 11">
            <a:extLst>
              <a:ext uri="{FF2B5EF4-FFF2-40B4-BE49-F238E27FC236}">
                <a16:creationId xmlns:a16="http://schemas.microsoft.com/office/drawing/2014/main" id="{6CC7770B-E4E1-42D6-9437-DAA4A3A9E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5A26DE5B-A1A6-4746-8EF7-4D6809ED75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77A3DDA-BF17-4302-867E-EBFD777B0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BE30704-4227-4B7B-BDB8-BFCF39086F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923B1E7-AEA4-42D8-8F4A-9D116F2966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21B6244-6EAE-442C-ACCF-8146103EC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1" name="Snip Diagonal Corner Rectangle 6">
            <a:extLst>
              <a:ext uri="{FF2B5EF4-FFF2-40B4-BE49-F238E27FC236}">
                <a16:creationId xmlns:a16="http://schemas.microsoft.com/office/drawing/2014/main" id="{AD2D45C7-2E37-44FD-AC77-116CD14B9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42" name="Snip Single Corner Rectangle 17">
            <a:extLst>
              <a:ext uri="{FF2B5EF4-FFF2-40B4-BE49-F238E27FC236}">
                <a16:creationId xmlns:a16="http://schemas.microsoft.com/office/drawing/2014/main" id="{1FF88480-2CF1-4C54-8CE3-2CA9CD9FF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5363B83D-7611-450C-A8DB-89336BBE2189}"/>
              </a:ext>
            </a:extLst>
          </p:cNvPr>
          <p:cNvSpPr txBox="1"/>
          <p:nvPr/>
        </p:nvSpPr>
        <p:spPr>
          <a:xfrm>
            <a:off x="1371269" y="1353079"/>
            <a:ext cx="8534400" cy="3615267"/>
          </a:xfrm>
          <a:prstGeom prst="rect">
            <a:avLst/>
          </a:prstGeom>
        </p:spPr>
        <p:txBody>
          <a:bodyPr vert="horz" lIns="91440" tIns="45720" rIns="91440" bIns="45720" rtlCol="0" anchor="ctr">
            <a:normAutofit/>
          </a:bodyPr>
          <a:lstStyle/>
          <a:p>
            <a:pPr>
              <a:spcBef>
                <a:spcPct val="20000"/>
              </a:spcBef>
              <a:spcAft>
                <a:spcPts val="600"/>
              </a:spcAft>
              <a:buClr>
                <a:schemeClr val="tx1"/>
              </a:buClr>
              <a:buSzPct val="80000"/>
              <a:buFont typeface="Wingdings 3" panose="05040102010807070707" pitchFamily="18" charset="2"/>
              <a:buChar char=""/>
            </a:pPr>
            <a:r>
              <a:rPr lang="en-US" sz="2400" i="0" dirty="0">
                <a:latin typeface="Cambria" panose="02040503050406030204" pitchFamily="18" charset="0"/>
                <a:ea typeface="Cambria" panose="02040503050406030204" pitchFamily="18" charset="0"/>
              </a:rPr>
              <a:t> The City Manager shall appoint a City Attorney who shall be the chief law officer of the City…she shall be the legal advisor of and attorney and counsel for the City and for all officers and departments thereof in all matters relating to their official duties and powers.</a:t>
            </a:r>
          </a:p>
          <a:p>
            <a:pPr>
              <a:spcBef>
                <a:spcPct val="20000"/>
              </a:spcBef>
              <a:spcAft>
                <a:spcPts val="600"/>
              </a:spcAft>
              <a:buClr>
                <a:schemeClr val="tx1"/>
              </a:buClr>
              <a:buSzPct val="80000"/>
            </a:pPr>
            <a:endParaRPr lang="en-US" sz="2400" dirty="0">
              <a:latin typeface="Cambria" panose="02040503050406030204" pitchFamily="18" charset="0"/>
              <a:ea typeface="Cambria" panose="02040503050406030204" pitchFamily="18" charset="0"/>
            </a:endParaRPr>
          </a:p>
          <a:p>
            <a:pPr>
              <a:spcBef>
                <a:spcPct val="20000"/>
              </a:spcBef>
              <a:spcAft>
                <a:spcPts val="600"/>
              </a:spcAft>
              <a:buClr>
                <a:schemeClr val="tx1"/>
              </a:buClr>
              <a:buSzPct val="80000"/>
              <a:buFont typeface="Wingdings 3" panose="05040102010807070707" pitchFamily="18" charset="2"/>
              <a:buChar char=""/>
            </a:pPr>
            <a:r>
              <a:rPr lang="en-US" sz="2400" dirty="0">
                <a:latin typeface="Cambria" panose="02040503050406030204" pitchFamily="18" charset="0"/>
                <a:ea typeface="Cambria" panose="02040503050406030204" pitchFamily="18" charset="0"/>
              </a:rPr>
              <a:t> Don’t advise the public.</a:t>
            </a:r>
          </a:p>
        </p:txBody>
      </p:sp>
      <p:pic>
        <p:nvPicPr>
          <p:cNvPr id="7" name="Picture 5">
            <a:extLst>
              <a:ext uri="{FF2B5EF4-FFF2-40B4-BE49-F238E27FC236}">
                <a16:creationId xmlns:a16="http://schemas.microsoft.com/office/drawing/2014/main" id="{9551FCE2-0126-49C5-9841-4A90C658C4C9}"/>
              </a:ext>
            </a:extLst>
          </p:cNvPr>
          <p:cNvPicPr>
            <a:picLocks noChangeAspect="1" noChangeArrowheads="1"/>
          </p:cNvPicPr>
          <p:nvPr/>
        </p:nvPicPr>
        <p:blipFill>
          <a:blip r:embed="rId2"/>
          <a:srcRect/>
          <a:stretch/>
        </p:blipFill>
        <p:spPr bwMode="auto">
          <a:xfrm>
            <a:off x="9757010" y="5579534"/>
            <a:ext cx="2058858" cy="834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224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CC7770B-E4E1-42D6-9437-DAA4A3A9E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 name="Straight Connector 8">
              <a:extLst>
                <a:ext uri="{FF2B5EF4-FFF2-40B4-BE49-F238E27FC236}">
                  <a16:creationId xmlns:a16="http://schemas.microsoft.com/office/drawing/2014/main" id="{5A26DE5B-A1A6-4746-8EF7-4D6809ED75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77A3DDA-BF17-4302-867E-EBFD777B0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BE30704-4227-4B7B-BDB8-BFCF39086F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923B1E7-AEA4-42D8-8F4A-9D116F2966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21B6244-6EAE-442C-ACCF-8146103EC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5" name="Snip Diagonal Corner Rectangle 6">
            <a:extLst>
              <a:ext uri="{FF2B5EF4-FFF2-40B4-BE49-F238E27FC236}">
                <a16:creationId xmlns:a16="http://schemas.microsoft.com/office/drawing/2014/main" id="{AD2D45C7-2E37-44FD-AC77-116CD14B9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7" name="Snip Single Corner Rectangle 17">
            <a:extLst>
              <a:ext uri="{FF2B5EF4-FFF2-40B4-BE49-F238E27FC236}">
                <a16:creationId xmlns:a16="http://schemas.microsoft.com/office/drawing/2014/main" id="{1FF88480-2CF1-4C54-8CE3-2CA9CD9FF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7CABA29-EFB9-431F-83B6-2897E422B7DA}"/>
              </a:ext>
            </a:extLst>
          </p:cNvPr>
          <p:cNvSpPr txBox="1"/>
          <p:nvPr/>
        </p:nvSpPr>
        <p:spPr>
          <a:xfrm>
            <a:off x="684212" y="685800"/>
            <a:ext cx="8534400" cy="5606845"/>
          </a:xfrm>
          <a:prstGeom prst="rect">
            <a:avLst/>
          </a:prstGeom>
        </p:spPr>
        <p:txBody>
          <a:bodyPr vert="horz" lIns="91440" tIns="45720" rIns="91440" bIns="45720" rtlCol="0" anchor="ctr">
            <a:noAutofit/>
          </a:bodyPr>
          <a:lstStyle/>
          <a:p>
            <a:pPr>
              <a:lnSpc>
                <a:spcPct val="90000"/>
              </a:lnSpc>
              <a:spcBef>
                <a:spcPct val="20000"/>
              </a:spcBef>
              <a:spcAft>
                <a:spcPts val="600"/>
              </a:spcAft>
              <a:buClr>
                <a:schemeClr val="tx1"/>
              </a:buClr>
              <a:buSzPct val="80000"/>
            </a:pPr>
            <a:r>
              <a:rPr lang="en-US" sz="2400" b="1" dirty="0">
                <a:latin typeface="Arial" panose="020B0604020202020204" pitchFamily="34" charset="0"/>
                <a:ea typeface="Cambria" panose="02040503050406030204" pitchFamily="18" charset="0"/>
                <a:cs typeface="Arial" panose="020B0604020202020204" pitchFamily="34" charset="0"/>
              </a:rPr>
              <a:t>Q: What does that look like?</a:t>
            </a:r>
          </a:p>
          <a:p>
            <a:pPr>
              <a:lnSpc>
                <a:spcPct val="90000"/>
              </a:lnSpc>
              <a:spcBef>
                <a:spcPct val="20000"/>
              </a:spcBef>
              <a:spcAft>
                <a:spcPts val="600"/>
              </a:spcAft>
              <a:buClr>
                <a:schemeClr val="tx1"/>
              </a:buClr>
              <a:buSzPct val="80000"/>
            </a:pPr>
            <a:br>
              <a:rPr lang="en-US" sz="2400" b="1" dirty="0">
                <a:latin typeface="Arial" panose="020B0604020202020204" pitchFamily="34" charset="0"/>
                <a:ea typeface="Cambria" panose="02040503050406030204" pitchFamily="18" charset="0"/>
                <a:cs typeface="Arial" panose="020B0604020202020204" pitchFamily="34" charset="0"/>
              </a:rPr>
            </a:br>
            <a:r>
              <a:rPr lang="en-US" sz="2400" b="1" dirty="0">
                <a:latin typeface="Arial" panose="020B0604020202020204" pitchFamily="34" charset="0"/>
                <a:ea typeface="Cambria" panose="02040503050406030204" pitchFamily="18" charset="0"/>
                <a:cs typeface="Arial" panose="020B0604020202020204" pitchFamily="34" charset="0"/>
              </a:rPr>
              <a:t>A: </a:t>
            </a:r>
            <a:r>
              <a:rPr lang="en-US" sz="2400" dirty="0">
                <a:latin typeface="Arial" panose="020B0604020202020204" pitchFamily="34" charset="0"/>
                <a:ea typeface="Cambria" panose="02040503050406030204" pitchFamily="18" charset="0"/>
                <a:cs typeface="Arial" panose="020B0604020202020204" pitchFamily="34" charset="0"/>
              </a:rPr>
              <a:t>More than 650 Requests for Legal Services</a:t>
            </a:r>
          </a:p>
          <a:p>
            <a:pPr>
              <a:lnSpc>
                <a:spcPct val="90000"/>
              </a:lnSpc>
              <a:spcBef>
                <a:spcPct val="20000"/>
              </a:spcBef>
              <a:spcAft>
                <a:spcPts val="600"/>
              </a:spcAft>
              <a:buClr>
                <a:schemeClr val="tx1"/>
              </a:buClr>
              <a:buSzPct val="80000"/>
              <a:buFont typeface="Wingdings 3" panose="05040102010807070707" pitchFamily="18" charset="2"/>
              <a:buChar char=""/>
            </a:pPr>
            <a:r>
              <a:rPr lang="en-US" sz="2400" dirty="0">
                <a:latin typeface="Cambria" panose="02040503050406030204" pitchFamily="18" charset="0"/>
                <a:ea typeface="Cambria" panose="02040503050406030204" pitchFamily="18" charset="0"/>
              </a:rPr>
              <a:t> Legislation</a:t>
            </a:r>
          </a:p>
          <a:p>
            <a:pPr>
              <a:lnSpc>
                <a:spcPct val="90000"/>
              </a:lnSpc>
              <a:spcBef>
                <a:spcPct val="20000"/>
              </a:spcBef>
              <a:spcAft>
                <a:spcPts val="600"/>
              </a:spcAft>
              <a:buClr>
                <a:schemeClr val="tx1"/>
              </a:buClr>
              <a:buSzPct val="80000"/>
              <a:buFont typeface="Wingdings 3" panose="05040102010807070707" pitchFamily="18" charset="2"/>
              <a:buChar char=""/>
            </a:pPr>
            <a:r>
              <a:rPr lang="en-US" sz="2400" dirty="0">
                <a:latin typeface="Cambria" panose="02040503050406030204" pitchFamily="18" charset="0"/>
                <a:ea typeface="Cambria" panose="02040503050406030204" pitchFamily="18" charset="0"/>
              </a:rPr>
              <a:t> Contracts and other instruments</a:t>
            </a:r>
          </a:p>
          <a:p>
            <a:pPr>
              <a:lnSpc>
                <a:spcPct val="90000"/>
              </a:lnSpc>
              <a:spcBef>
                <a:spcPct val="20000"/>
              </a:spcBef>
              <a:spcAft>
                <a:spcPts val="600"/>
              </a:spcAft>
              <a:buClr>
                <a:schemeClr val="tx1"/>
              </a:buClr>
              <a:buSzPct val="80000"/>
              <a:buFont typeface="Wingdings 3" panose="05040102010807070707" pitchFamily="18" charset="2"/>
              <a:buChar char=""/>
            </a:pPr>
            <a:r>
              <a:rPr lang="en-US" sz="2400" dirty="0">
                <a:latin typeface="Cambria" panose="02040503050406030204" pitchFamily="18" charset="0"/>
                <a:ea typeface="Cambria" panose="02040503050406030204" pitchFamily="18" charset="0"/>
              </a:rPr>
              <a:t> Opinions (formal and informal)</a:t>
            </a:r>
          </a:p>
          <a:p>
            <a:pPr>
              <a:lnSpc>
                <a:spcPct val="90000"/>
              </a:lnSpc>
              <a:spcBef>
                <a:spcPct val="20000"/>
              </a:spcBef>
              <a:spcAft>
                <a:spcPts val="600"/>
              </a:spcAft>
              <a:buClr>
                <a:schemeClr val="tx1"/>
              </a:buClr>
              <a:buSzPct val="80000"/>
              <a:buFont typeface="Wingdings 3" panose="05040102010807070707" pitchFamily="18" charset="2"/>
              <a:buChar char=""/>
            </a:pPr>
            <a:r>
              <a:rPr lang="en-US" sz="2400" dirty="0">
                <a:latin typeface="Cambria" panose="02040503050406030204" pitchFamily="18" charset="0"/>
                <a:ea typeface="Cambria" panose="02040503050406030204" pitchFamily="18" charset="0"/>
              </a:rPr>
              <a:t> Advise</a:t>
            </a:r>
          </a:p>
          <a:p>
            <a:pPr>
              <a:lnSpc>
                <a:spcPct val="90000"/>
              </a:lnSpc>
              <a:spcBef>
                <a:spcPct val="20000"/>
              </a:spcBef>
              <a:spcAft>
                <a:spcPts val="600"/>
              </a:spcAft>
              <a:buClr>
                <a:schemeClr val="tx1"/>
              </a:buClr>
              <a:buSzPct val="80000"/>
              <a:buFont typeface="Wingdings 3" panose="05040102010807070707" pitchFamily="18" charset="2"/>
              <a:buChar char=""/>
            </a:pPr>
            <a:r>
              <a:rPr lang="en-US" sz="2400" dirty="0">
                <a:latin typeface="Cambria" panose="02040503050406030204" pitchFamily="18" charset="0"/>
                <a:ea typeface="Cambria" panose="02040503050406030204" pitchFamily="18" charset="0"/>
              </a:rPr>
              <a:t> Legal proceedings</a:t>
            </a:r>
          </a:p>
          <a:p>
            <a:pPr>
              <a:lnSpc>
                <a:spcPct val="90000"/>
              </a:lnSpc>
              <a:spcBef>
                <a:spcPct val="20000"/>
              </a:spcBef>
              <a:spcAft>
                <a:spcPts val="600"/>
              </a:spcAft>
              <a:buClr>
                <a:schemeClr val="tx1"/>
              </a:buClr>
              <a:buSzPct val="80000"/>
              <a:buFont typeface="Wingdings 3" panose="05040102010807070707" pitchFamily="18" charset="2"/>
              <a:buChar char=""/>
            </a:pPr>
            <a:r>
              <a:rPr lang="en-US" sz="2400" dirty="0">
                <a:latin typeface="Cambria" panose="02040503050406030204" pitchFamily="18" charset="0"/>
                <a:ea typeface="Cambria" panose="02040503050406030204" pitchFamily="18" charset="0"/>
              </a:rPr>
              <a:t> Public records requests</a:t>
            </a:r>
          </a:p>
          <a:p>
            <a:pPr>
              <a:lnSpc>
                <a:spcPct val="90000"/>
              </a:lnSpc>
              <a:spcBef>
                <a:spcPct val="20000"/>
              </a:spcBef>
              <a:spcAft>
                <a:spcPts val="600"/>
              </a:spcAft>
              <a:buClr>
                <a:schemeClr val="tx1"/>
              </a:buClr>
              <a:buSzPct val="80000"/>
              <a:buFont typeface="Wingdings 3" panose="05040102010807070707" pitchFamily="18" charset="2"/>
              <a:buChar char=""/>
            </a:pPr>
            <a:r>
              <a:rPr lang="en-US" sz="2400" dirty="0">
                <a:latin typeface="Cambria" panose="02040503050406030204" pitchFamily="18" charset="0"/>
                <a:ea typeface="Cambria" panose="02040503050406030204" pitchFamily="18" charset="0"/>
              </a:rPr>
              <a:t> Training</a:t>
            </a:r>
          </a:p>
          <a:p>
            <a:pPr>
              <a:lnSpc>
                <a:spcPct val="90000"/>
              </a:lnSpc>
              <a:spcBef>
                <a:spcPct val="20000"/>
              </a:spcBef>
              <a:spcAft>
                <a:spcPts val="600"/>
              </a:spcAft>
              <a:buClr>
                <a:schemeClr val="tx1"/>
              </a:buClr>
              <a:buSzPct val="80000"/>
              <a:buFont typeface="Wingdings 3" panose="05040102010807070707" pitchFamily="18" charset="2"/>
              <a:buChar char=""/>
            </a:pPr>
            <a:endParaRPr lang="en-US" sz="2400" dirty="0">
              <a:latin typeface="Cambria" panose="02040503050406030204" pitchFamily="18" charset="0"/>
              <a:ea typeface="Cambria" panose="02040503050406030204" pitchFamily="18" charset="0"/>
            </a:endParaRPr>
          </a:p>
        </p:txBody>
      </p:sp>
      <p:pic>
        <p:nvPicPr>
          <p:cNvPr id="2" name="Picture 5">
            <a:extLst>
              <a:ext uri="{FF2B5EF4-FFF2-40B4-BE49-F238E27FC236}">
                <a16:creationId xmlns:a16="http://schemas.microsoft.com/office/drawing/2014/main" id="{651150A5-B970-4E72-8E16-5FD05049ED0B}"/>
              </a:ext>
            </a:extLst>
          </p:cNvPr>
          <p:cNvPicPr>
            <a:picLocks noChangeAspect="1" noChangeArrowheads="1"/>
          </p:cNvPicPr>
          <p:nvPr/>
        </p:nvPicPr>
        <p:blipFill>
          <a:blip r:embed="rId2"/>
          <a:srcRect/>
          <a:stretch/>
        </p:blipFill>
        <p:spPr bwMode="auto">
          <a:xfrm>
            <a:off x="9722734" y="5565638"/>
            <a:ext cx="2093134" cy="84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3136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14F79"/>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B90296-CFE0-401D-9CA3-32966EC4F0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8C9B4EE-7611-4ED9-B356-7BDD377C3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A4F266A-F2F7-47CD-8BBC-E3777E982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0D69C80-8919-4A32-B897-F2A21F9405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427B072-CC5B-481B-9719-8CD4C54444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285FDA20-1F2D-4C6B-BEA2-541F2A2DB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Snip Diagonal Corner Rectangle 6">
            <a:extLst>
              <a:ext uri="{FF2B5EF4-FFF2-40B4-BE49-F238E27FC236}">
                <a16:creationId xmlns:a16="http://schemas.microsoft.com/office/drawing/2014/main" id="{D7A1FF82-7172-4BD7-A331-B18CA494D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1075" cy="6857998"/>
          </a:xfrm>
          <a:prstGeom prst="snip2DiagRect">
            <a:avLst>
              <a:gd name="adj1" fmla="val 0"/>
              <a:gd name="adj2" fmla="val 42414"/>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9D6AC0B-5155-49AE-B988-0FE8156F24CD}"/>
              </a:ext>
            </a:extLst>
          </p:cNvPr>
          <p:cNvSpPr>
            <a:spLocks noGrp="1"/>
          </p:cNvSpPr>
          <p:nvPr>
            <p:ph type="title"/>
          </p:nvPr>
        </p:nvSpPr>
        <p:spPr>
          <a:xfrm>
            <a:off x="1247303" y="2192971"/>
            <a:ext cx="9589452" cy="2716107"/>
          </a:xfrm>
        </p:spPr>
        <p:txBody>
          <a:bodyPr vert="horz" lIns="91440" tIns="45720" rIns="91440" bIns="45720" rtlCol="0" anchor="b">
            <a:normAutofit/>
          </a:bodyPr>
          <a:lstStyle/>
          <a:p>
            <a:r>
              <a:rPr lang="en-US" sz="5400" dirty="0"/>
              <a:t>CITY prosecutor</a:t>
            </a:r>
          </a:p>
        </p:txBody>
      </p:sp>
      <p:pic>
        <p:nvPicPr>
          <p:cNvPr id="4" name="Picture 5">
            <a:extLst>
              <a:ext uri="{FF2B5EF4-FFF2-40B4-BE49-F238E27FC236}">
                <a16:creationId xmlns:a16="http://schemas.microsoft.com/office/drawing/2014/main" id="{47431848-5E0B-4D30-AB42-C2BA9EB72416}"/>
              </a:ext>
            </a:extLst>
          </p:cNvPr>
          <p:cNvPicPr>
            <a:picLocks noChangeAspect="1" noChangeArrowheads="1"/>
          </p:cNvPicPr>
          <p:nvPr/>
        </p:nvPicPr>
        <p:blipFill>
          <a:blip r:embed="rId2"/>
          <a:srcRect/>
          <a:stretch/>
        </p:blipFill>
        <p:spPr bwMode="auto">
          <a:xfrm>
            <a:off x="9016678" y="5279399"/>
            <a:ext cx="2799190" cy="1134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493593"/>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FEB90296-CFE0-401D-9CA3-32966EC4F0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08C9B4EE-7611-4ED9-B356-7BDD377C3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4A4F266A-F2F7-47CD-8BBC-E3777E982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20D69C80-8919-4A32-B897-F2A21F9405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F427B072-CC5B-481B-9719-8CD4C54444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69" name="Rectangle 68">
            <a:extLst>
              <a:ext uri="{FF2B5EF4-FFF2-40B4-BE49-F238E27FC236}">
                <a16:creationId xmlns:a16="http://schemas.microsoft.com/office/drawing/2014/main" id="{EB88142C-D3C4-43DC-A844-A7D9ECB0F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416DC9EF-092A-4FEF-8A40-0E509CA79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0055060-76FC-4EF0-B727-4520DAD95227}"/>
              </a:ext>
            </a:extLst>
          </p:cNvPr>
          <p:cNvSpPr txBox="1"/>
          <p:nvPr/>
        </p:nvSpPr>
        <p:spPr>
          <a:xfrm>
            <a:off x="505158" y="685800"/>
            <a:ext cx="6110748" cy="461665"/>
          </a:xfrm>
          <a:prstGeom prst="rect">
            <a:avLst/>
          </a:prstGeom>
          <a:noFill/>
        </p:spPr>
        <p:txBody>
          <a:bodyPr wrap="square">
            <a:spAutoFit/>
          </a:bodyPr>
          <a:lstStyle/>
          <a:p>
            <a:r>
              <a:rPr lang="en-US" sz="2400" b="1" dirty="0">
                <a:solidFill>
                  <a:schemeClr val="bg1"/>
                </a:solidFill>
              </a:rPr>
              <a:t>WHAT WE DO:</a:t>
            </a:r>
          </a:p>
        </p:txBody>
      </p:sp>
      <p:sp>
        <p:nvSpPr>
          <p:cNvPr id="15" name="TextBox 14">
            <a:extLst>
              <a:ext uri="{FF2B5EF4-FFF2-40B4-BE49-F238E27FC236}">
                <a16:creationId xmlns:a16="http://schemas.microsoft.com/office/drawing/2014/main" id="{768B50BD-AF0D-46B8-9218-333D0B4D1456}"/>
              </a:ext>
            </a:extLst>
          </p:cNvPr>
          <p:cNvSpPr txBox="1"/>
          <p:nvPr/>
        </p:nvSpPr>
        <p:spPr>
          <a:xfrm>
            <a:off x="312744" y="1377546"/>
            <a:ext cx="5792251" cy="2978444"/>
          </a:xfrm>
          <a:prstGeom prst="rect">
            <a:avLst/>
          </a:prstGeom>
          <a:noFill/>
        </p:spPr>
        <p:txBody>
          <a:bodyPr wrap="square">
            <a:spAutoFit/>
          </a:bodyPr>
          <a:lstStyle/>
          <a:p>
            <a:pPr marL="342900" indent="-342900">
              <a:buFont typeface="Century Gothic" panose="020B0502020202020204" pitchFamily="34" charset="0"/>
              <a:buChar char="►"/>
            </a:pPr>
            <a:r>
              <a:rPr lang="en-US" sz="2400" dirty="0">
                <a:solidFill>
                  <a:schemeClr val="bg1"/>
                </a:solidFill>
                <a:latin typeface="Cambria" panose="02040503050406030204" pitchFamily="18" charset="0"/>
                <a:ea typeface="Cambria" panose="02040503050406030204" pitchFamily="18" charset="0"/>
              </a:rPr>
              <a:t>Prosecute all misdemeanor offenses that occur in Delaware County</a:t>
            </a:r>
          </a:p>
          <a:p>
            <a:pPr marL="342900" indent="-342900">
              <a:lnSpc>
                <a:spcPct val="150000"/>
              </a:lnSpc>
              <a:buFont typeface="Century Gothic" panose="020B0502020202020204" pitchFamily="34" charset="0"/>
              <a:buChar char="►"/>
            </a:pPr>
            <a:r>
              <a:rPr lang="en-US" sz="2400" dirty="0">
                <a:solidFill>
                  <a:schemeClr val="bg1"/>
                </a:solidFill>
                <a:latin typeface="Cambria" panose="02040503050406030204" pitchFamily="18" charset="0"/>
                <a:ea typeface="Cambria" panose="02040503050406030204" pitchFamily="18" charset="0"/>
              </a:rPr>
              <a:t>Traffic and Criminal</a:t>
            </a:r>
          </a:p>
          <a:p>
            <a:pPr marL="342900" indent="-342900">
              <a:lnSpc>
                <a:spcPct val="150000"/>
              </a:lnSpc>
              <a:buFont typeface="Century Gothic" panose="020B0502020202020204" pitchFamily="34" charset="0"/>
              <a:buChar char="►"/>
            </a:pPr>
            <a:r>
              <a:rPr lang="en-US" sz="2400" dirty="0">
                <a:solidFill>
                  <a:schemeClr val="bg1"/>
                </a:solidFill>
                <a:latin typeface="Cambria" panose="02040503050406030204" pitchFamily="18" charset="0"/>
                <a:ea typeface="Cambria" panose="02040503050406030204" pitchFamily="18" charset="0"/>
              </a:rPr>
              <a:t>Diversion Program</a:t>
            </a:r>
          </a:p>
          <a:p>
            <a:pPr marL="342900" indent="-342900">
              <a:lnSpc>
                <a:spcPct val="150000"/>
              </a:lnSpc>
              <a:buFont typeface="Century Gothic" panose="020B0502020202020204" pitchFamily="34" charset="0"/>
              <a:buChar char="►"/>
            </a:pPr>
            <a:r>
              <a:rPr lang="en-US" sz="2400" dirty="0">
                <a:solidFill>
                  <a:schemeClr val="bg1"/>
                </a:solidFill>
                <a:latin typeface="Cambria" panose="02040503050406030204" pitchFamily="18" charset="0"/>
                <a:ea typeface="Cambria" panose="02040503050406030204" pitchFamily="18" charset="0"/>
              </a:rPr>
              <a:t>Victim Advocacy </a:t>
            </a:r>
          </a:p>
          <a:p>
            <a:pPr marL="342900" indent="-342900">
              <a:lnSpc>
                <a:spcPct val="150000"/>
              </a:lnSpc>
              <a:buFont typeface="Century Gothic" panose="020B0502020202020204" pitchFamily="34" charset="0"/>
              <a:buChar char="►"/>
            </a:pPr>
            <a:r>
              <a:rPr lang="en-US" sz="2400" dirty="0">
                <a:solidFill>
                  <a:schemeClr val="bg1"/>
                </a:solidFill>
                <a:latin typeface="Cambria" panose="02040503050406030204" pitchFamily="18" charset="0"/>
                <a:ea typeface="Cambria" panose="02040503050406030204" pitchFamily="18" charset="0"/>
              </a:rPr>
              <a:t>Specialty Court Dockets</a:t>
            </a:r>
          </a:p>
        </p:txBody>
      </p:sp>
      <p:sp>
        <p:nvSpPr>
          <p:cNvPr id="17" name="TextBox 16">
            <a:extLst>
              <a:ext uri="{FF2B5EF4-FFF2-40B4-BE49-F238E27FC236}">
                <a16:creationId xmlns:a16="http://schemas.microsoft.com/office/drawing/2014/main" id="{837E841E-2E8E-466F-B31E-97DFA2FFD22D}"/>
              </a:ext>
            </a:extLst>
          </p:cNvPr>
          <p:cNvSpPr txBox="1"/>
          <p:nvPr/>
        </p:nvSpPr>
        <p:spPr>
          <a:xfrm>
            <a:off x="6391212" y="731966"/>
            <a:ext cx="6110748" cy="461665"/>
          </a:xfrm>
          <a:prstGeom prst="rect">
            <a:avLst/>
          </a:prstGeom>
          <a:noFill/>
        </p:spPr>
        <p:txBody>
          <a:bodyPr wrap="square">
            <a:spAutoFit/>
          </a:bodyPr>
          <a:lstStyle/>
          <a:p>
            <a:r>
              <a:rPr lang="en-US" sz="2400" b="1" dirty="0"/>
              <a:t>WHAT WE DON’T DO:</a:t>
            </a:r>
          </a:p>
        </p:txBody>
      </p:sp>
      <p:sp>
        <p:nvSpPr>
          <p:cNvPr id="19" name="TextBox 18">
            <a:extLst>
              <a:ext uri="{FF2B5EF4-FFF2-40B4-BE49-F238E27FC236}">
                <a16:creationId xmlns:a16="http://schemas.microsoft.com/office/drawing/2014/main" id="{6E8D4F02-56E9-4CD6-955E-E5A8F061CA32}"/>
              </a:ext>
            </a:extLst>
          </p:cNvPr>
          <p:cNvSpPr txBox="1"/>
          <p:nvPr/>
        </p:nvSpPr>
        <p:spPr>
          <a:xfrm>
            <a:off x="6332936" y="1367738"/>
            <a:ext cx="6253316" cy="981807"/>
          </a:xfrm>
          <a:prstGeom prst="rect">
            <a:avLst/>
          </a:prstGeom>
          <a:noFill/>
        </p:spPr>
        <p:txBody>
          <a:bodyPr wrap="square">
            <a:spAutoFit/>
          </a:bodyPr>
          <a:lstStyle/>
          <a:p>
            <a:pPr marL="285750" marR="0" lvl="0" indent="-28575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Char char=""/>
              <a:tabLst/>
              <a:defRPr/>
            </a:pPr>
            <a:r>
              <a:rPr kumimoji="0" lang="en-US" sz="2400" i="0" u="none" strike="noStrike" kern="1200" cap="none" spc="0" normalizeH="0" baseline="0" noProof="0" dirty="0">
                <a:ln>
                  <a:noFill/>
                </a:ln>
                <a:effectLst/>
                <a:uLnTx/>
                <a:uFillTx/>
                <a:latin typeface="Cambria" panose="02040503050406030204" pitchFamily="18" charset="0"/>
                <a:ea typeface="Cambria" panose="02040503050406030204" pitchFamily="18" charset="0"/>
              </a:rPr>
              <a:t>Prosecute any felony cases.</a:t>
            </a:r>
          </a:p>
          <a:p>
            <a:pPr marL="285750" marR="0" lvl="0" indent="-28575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Char char=""/>
              <a:tabLst/>
              <a:defRPr/>
            </a:pPr>
            <a:r>
              <a:rPr kumimoji="0" lang="en-US" sz="2400" i="0" u="none" strike="noStrike" kern="1200" cap="none" spc="0" normalizeH="0" baseline="0" noProof="0" dirty="0">
                <a:ln>
                  <a:noFill/>
                </a:ln>
                <a:effectLst/>
                <a:uLnTx/>
                <a:uFillTx/>
                <a:latin typeface="Cambria" panose="02040503050406030204" pitchFamily="18" charset="0"/>
                <a:ea typeface="Cambria" panose="02040503050406030204" pitchFamily="18" charset="0"/>
              </a:rPr>
              <a:t>Provide legal advice to the public.</a:t>
            </a:r>
          </a:p>
        </p:txBody>
      </p:sp>
      <p:pic>
        <p:nvPicPr>
          <p:cNvPr id="20" name="Picture 5">
            <a:extLst>
              <a:ext uri="{FF2B5EF4-FFF2-40B4-BE49-F238E27FC236}">
                <a16:creationId xmlns:a16="http://schemas.microsoft.com/office/drawing/2014/main" id="{929A6593-D53E-4988-90AD-BEEE434422CB}"/>
              </a:ext>
            </a:extLst>
          </p:cNvPr>
          <p:cNvPicPr>
            <a:picLocks noChangeAspect="1" noChangeArrowheads="1"/>
          </p:cNvPicPr>
          <p:nvPr/>
        </p:nvPicPr>
        <p:blipFill>
          <a:blip r:embed="rId2"/>
          <a:srcRect/>
          <a:stretch/>
        </p:blipFill>
        <p:spPr bwMode="auto">
          <a:xfrm>
            <a:off x="8906306" y="5334002"/>
            <a:ext cx="2627517" cy="106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377304"/>
      </p:ext>
    </p:extLst>
  </p:cSld>
  <p:clrMapOvr>
    <a:masterClrMapping/>
  </p:clrMapOvr>
  <p:transition spd="slow">
    <p:cover dir="u"/>
  </p:transition>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City of Delaware">
  <a:themeElements>
    <a:clrScheme name="City of Delaware">
      <a:dk1>
        <a:sysClr val="windowText" lastClr="000000"/>
      </a:dk1>
      <a:lt1>
        <a:sysClr val="window" lastClr="FFFFFF"/>
      </a:lt1>
      <a:dk2>
        <a:srgbClr val="003A70"/>
      </a:dk2>
      <a:lt2>
        <a:srgbClr val="D8D3BF"/>
      </a:lt2>
      <a:accent1>
        <a:srgbClr val="A33E2E"/>
      </a:accent1>
      <a:accent2>
        <a:srgbClr val="003A70"/>
      </a:accent2>
      <a:accent3>
        <a:srgbClr val="508E96"/>
      </a:accent3>
      <a:accent4>
        <a:srgbClr val="ACCDD1"/>
      </a:accent4>
      <a:accent5>
        <a:srgbClr val="D8D3BF"/>
      </a:accent5>
      <a:accent6>
        <a:srgbClr val="000000"/>
      </a:accent6>
      <a:hlink>
        <a:srgbClr val="003A70"/>
      </a:hlink>
      <a:folHlink>
        <a:srgbClr val="C00000"/>
      </a:folHlink>
    </a:clrScheme>
    <a:fontScheme name="City of Delaware theme fonts">
      <a:majorFont>
        <a:latin typeface="Cambr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 of Delaware" id="{A82DD191-D18F-466E-90F1-228FD2C0E61C}" vid="{4EED4352-7A91-43AC-AA37-707C19A7C38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10000</TotalTime>
  <Words>874</Words>
  <Application>Microsoft Office PowerPoint</Application>
  <PresentationFormat>Widescreen</PresentationFormat>
  <Paragraphs>169</Paragraphs>
  <Slides>25</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Calibri</vt:lpstr>
      <vt:lpstr>Calibri Light</vt:lpstr>
      <vt:lpstr>Cambria</vt:lpstr>
      <vt:lpstr>Century Gothic</vt:lpstr>
      <vt:lpstr>Wingdings 3</vt:lpstr>
      <vt:lpstr>Slice</vt:lpstr>
      <vt:lpstr>City of Delaware</vt:lpstr>
      <vt:lpstr>Office Theme</vt:lpstr>
      <vt:lpstr>PowerPoint Presentation</vt:lpstr>
      <vt:lpstr>THE  TEAM</vt:lpstr>
      <vt:lpstr>THE TEAM</vt:lpstr>
      <vt:lpstr>PowerPoint Presentation</vt:lpstr>
      <vt:lpstr>CITY ATTORNEY</vt:lpstr>
      <vt:lpstr>PowerPoint Presentation</vt:lpstr>
      <vt:lpstr>PowerPoint Presentation</vt:lpstr>
      <vt:lpstr>CITY prosecutor</vt:lpstr>
      <vt:lpstr>PowerPoint Presentation</vt:lpstr>
      <vt:lpstr>OUR MISSION STATEMENT:</vt:lpstr>
      <vt:lpstr>PowerPoint Presentation</vt:lpstr>
      <vt:lpstr>PowerPoint Presentation</vt:lpstr>
      <vt:lpstr>PowerPoint Presentation</vt:lpstr>
      <vt:lpstr>PowerPoint Presentation</vt:lpstr>
      <vt:lpstr>PowerPoint Presentation</vt:lpstr>
      <vt:lpstr>PowerPoint Presentation</vt:lpstr>
      <vt:lpstr>Economic Development</vt:lpstr>
      <vt:lpstr>PowerPoint Presentation</vt:lpstr>
      <vt:lpstr>PowerPoint Presentation</vt:lpstr>
      <vt:lpstr>PowerPoint Presentation</vt:lpstr>
      <vt:lpstr>PowerPoint Presentation</vt:lpstr>
      <vt:lpstr>Sawmill Pointe Business Park</vt:lpstr>
      <vt:lpstr>Sawmill Pointe Business Park</vt:lpstr>
      <vt:lpstr>Sawmill Pointe Business Park</vt:lpstr>
      <vt:lpstr>On the Horizon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Natalia Harris</dc:creator>
  <cp:lastModifiedBy>Lee Yoakum</cp:lastModifiedBy>
  <cp:revision>57</cp:revision>
  <dcterms:created xsi:type="dcterms:W3CDTF">2020-09-18T02:39:54Z</dcterms:created>
  <dcterms:modified xsi:type="dcterms:W3CDTF">2024-02-29T20:51:20Z</dcterms:modified>
</cp:coreProperties>
</file>